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96" r:id="rId3"/>
    <p:sldId id="271" r:id="rId4"/>
    <p:sldId id="307" r:id="rId5"/>
    <p:sldId id="308" r:id="rId6"/>
    <p:sldId id="263" r:id="rId7"/>
    <p:sldId id="264" r:id="rId8"/>
    <p:sldId id="265" r:id="rId9"/>
    <p:sldId id="275" r:id="rId10"/>
    <p:sldId id="278" r:id="rId11"/>
    <p:sldId id="276" r:id="rId12"/>
    <p:sldId id="284" r:id="rId13"/>
    <p:sldId id="285" r:id="rId14"/>
    <p:sldId id="283" r:id="rId15"/>
    <p:sldId id="290" r:id="rId16"/>
    <p:sldId id="306" r:id="rId17"/>
    <p:sldId id="261" r:id="rId18"/>
    <p:sldId id="314" r:id="rId19"/>
    <p:sldId id="266" r:id="rId20"/>
    <p:sldId id="268" r:id="rId21"/>
    <p:sldId id="291" r:id="rId22"/>
    <p:sldId id="293" r:id="rId23"/>
    <p:sldId id="322" r:id="rId24"/>
    <p:sldId id="323" r:id="rId25"/>
    <p:sldId id="309" r:id="rId26"/>
    <p:sldId id="310" r:id="rId27"/>
    <p:sldId id="324" r:id="rId28"/>
    <p:sldId id="311" r:id="rId29"/>
    <p:sldId id="295" r:id="rId30"/>
    <p:sldId id="294" r:id="rId31"/>
    <p:sldId id="297" r:id="rId32"/>
    <p:sldId id="298" r:id="rId33"/>
    <p:sldId id="299" r:id="rId34"/>
    <p:sldId id="325" r:id="rId35"/>
    <p:sldId id="315" r:id="rId36"/>
    <p:sldId id="316" r:id="rId37"/>
    <p:sldId id="320" r:id="rId38"/>
    <p:sldId id="304" r:id="rId39"/>
    <p:sldId id="302" r:id="rId40"/>
    <p:sldId id="305" r:id="rId41"/>
    <p:sldId id="303" r:id="rId42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1098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Apps\Bungie\Bungie\SIGCOMM2009\Graphs\median-regression-color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Apps\Bungie\Bungie\SIGCOMM2009\Graphs\median-regression-colo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69476609541493"/>
          <c:y val="9.678430821147424E-2"/>
          <c:w val="0.83514973863561492"/>
          <c:h val="0.71427502812148791"/>
        </c:manualLayout>
      </c:layout>
      <c:scatterChart>
        <c:scatterStyle val="lineMarker"/>
        <c:varyColors val="0"/>
        <c:ser>
          <c:idx val="0"/>
          <c:order val="0"/>
          <c:tx>
            <c:strRef>
              <c:f>Data!$B$1</c:f>
              <c:strCache>
                <c:ptCount val="1"/>
                <c:pt idx="0">
                  <c:v>Median RTT (ms)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C00000"/>
              </a:solidFill>
              <a:ln>
                <a:noFill/>
              </a:ln>
            </c:spPr>
          </c:marker>
          <c:xVal>
            <c:numRef>
              <c:f>Data!$N$2:$N$319</c:f>
              <c:numCache>
                <c:formatCode>General</c:formatCode>
                <c:ptCount val="318"/>
                <c:pt idx="0">
                  <c:v>0.5</c:v>
                </c:pt>
                <c:pt idx="1">
                  <c:v>25.5</c:v>
                </c:pt>
                <c:pt idx="2">
                  <c:v>50.5</c:v>
                </c:pt>
                <c:pt idx="3">
                  <c:v>75.5</c:v>
                </c:pt>
                <c:pt idx="4">
                  <c:v>100.5</c:v>
                </c:pt>
                <c:pt idx="5">
                  <c:v>125.5</c:v>
                </c:pt>
                <c:pt idx="6">
                  <c:v>150.5</c:v>
                </c:pt>
                <c:pt idx="7">
                  <c:v>175.5</c:v>
                </c:pt>
                <c:pt idx="8">
                  <c:v>200.5</c:v>
                </c:pt>
                <c:pt idx="9">
                  <c:v>225.5</c:v>
                </c:pt>
                <c:pt idx="10">
                  <c:v>250.5</c:v>
                </c:pt>
                <c:pt idx="11">
                  <c:v>275.5</c:v>
                </c:pt>
                <c:pt idx="12">
                  <c:v>300.5</c:v>
                </c:pt>
                <c:pt idx="13">
                  <c:v>325.5</c:v>
                </c:pt>
                <c:pt idx="14">
                  <c:v>350.5</c:v>
                </c:pt>
                <c:pt idx="15">
                  <c:v>375.5</c:v>
                </c:pt>
                <c:pt idx="16">
                  <c:v>400.5</c:v>
                </c:pt>
                <c:pt idx="17">
                  <c:v>425.5</c:v>
                </c:pt>
                <c:pt idx="18">
                  <c:v>450.5</c:v>
                </c:pt>
                <c:pt idx="19">
                  <c:v>475.5</c:v>
                </c:pt>
                <c:pt idx="20">
                  <c:v>500.5</c:v>
                </c:pt>
                <c:pt idx="21">
                  <c:v>525.5</c:v>
                </c:pt>
                <c:pt idx="22">
                  <c:v>550.5</c:v>
                </c:pt>
                <c:pt idx="23">
                  <c:v>575.5</c:v>
                </c:pt>
                <c:pt idx="24">
                  <c:v>600.5</c:v>
                </c:pt>
                <c:pt idx="25">
                  <c:v>625.5</c:v>
                </c:pt>
                <c:pt idx="26">
                  <c:v>650.5</c:v>
                </c:pt>
                <c:pt idx="27">
                  <c:v>675.5</c:v>
                </c:pt>
                <c:pt idx="28">
                  <c:v>700.5</c:v>
                </c:pt>
                <c:pt idx="29">
                  <c:v>725.5</c:v>
                </c:pt>
                <c:pt idx="30">
                  <c:v>750.5</c:v>
                </c:pt>
                <c:pt idx="31">
                  <c:v>775.5</c:v>
                </c:pt>
                <c:pt idx="32">
                  <c:v>800.5</c:v>
                </c:pt>
                <c:pt idx="33">
                  <c:v>825.5</c:v>
                </c:pt>
                <c:pt idx="34">
                  <c:v>850.5</c:v>
                </c:pt>
                <c:pt idx="35">
                  <c:v>875.5</c:v>
                </c:pt>
                <c:pt idx="36">
                  <c:v>900.5</c:v>
                </c:pt>
                <c:pt idx="37">
                  <c:v>925.5</c:v>
                </c:pt>
                <c:pt idx="38">
                  <c:v>950.5</c:v>
                </c:pt>
                <c:pt idx="39">
                  <c:v>975.5</c:v>
                </c:pt>
                <c:pt idx="40">
                  <c:v>1000.5</c:v>
                </c:pt>
                <c:pt idx="41">
                  <c:v>1025.5</c:v>
                </c:pt>
                <c:pt idx="42">
                  <c:v>1050.5</c:v>
                </c:pt>
                <c:pt idx="43">
                  <c:v>1075.5</c:v>
                </c:pt>
                <c:pt idx="44">
                  <c:v>1100.5</c:v>
                </c:pt>
                <c:pt idx="45">
                  <c:v>1125.5</c:v>
                </c:pt>
                <c:pt idx="46">
                  <c:v>1150.5</c:v>
                </c:pt>
                <c:pt idx="47">
                  <c:v>1175.5</c:v>
                </c:pt>
                <c:pt idx="48">
                  <c:v>1200.5</c:v>
                </c:pt>
                <c:pt idx="49">
                  <c:v>1225.5</c:v>
                </c:pt>
                <c:pt idx="50">
                  <c:v>1250.5</c:v>
                </c:pt>
                <c:pt idx="51">
                  <c:v>1275.5</c:v>
                </c:pt>
                <c:pt idx="52">
                  <c:v>1300.5</c:v>
                </c:pt>
                <c:pt idx="53">
                  <c:v>1325.5</c:v>
                </c:pt>
                <c:pt idx="54">
                  <c:v>1350.5</c:v>
                </c:pt>
                <c:pt idx="55">
                  <c:v>1375.5</c:v>
                </c:pt>
                <c:pt idx="56">
                  <c:v>1400.5</c:v>
                </c:pt>
                <c:pt idx="57">
                  <c:v>1425.5</c:v>
                </c:pt>
                <c:pt idx="58">
                  <c:v>1450.5</c:v>
                </c:pt>
                <c:pt idx="59">
                  <c:v>1475.5</c:v>
                </c:pt>
                <c:pt idx="60">
                  <c:v>1500.5</c:v>
                </c:pt>
                <c:pt idx="61">
                  <c:v>1525.5</c:v>
                </c:pt>
                <c:pt idx="62">
                  <c:v>1550.5</c:v>
                </c:pt>
                <c:pt idx="63">
                  <c:v>1575.5</c:v>
                </c:pt>
                <c:pt idx="64">
                  <c:v>1600.5</c:v>
                </c:pt>
                <c:pt idx="65">
                  <c:v>1625.5</c:v>
                </c:pt>
                <c:pt idx="66">
                  <c:v>1650.5</c:v>
                </c:pt>
                <c:pt idx="67">
                  <c:v>1675.5</c:v>
                </c:pt>
                <c:pt idx="68">
                  <c:v>1700.5</c:v>
                </c:pt>
                <c:pt idx="69">
                  <c:v>1725.5</c:v>
                </c:pt>
                <c:pt idx="70">
                  <c:v>1750.5</c:v>
                </c:pt>
                <c:pt idx="71">
                  <c:v>1775.5</c:v>
                </c:pt>
                <c:pt idx="72">
                  <c:v>1800.5</c:v>
                </c:pt>
                <c:pt idx="73">
                  <c:v>1825.5</c:v>
                </c:pt>
                <c:pt idx="74">
                  <c:v>1850.5</c:v>
                </c:pt>
                <c:pt idx="75">
                  <c:v>1875.5</c:v>
                </c:pt>
                <c:pt idx="76">
                  <c:v>1900.5</c:v>
                </c:pt>
                <c:pt idx="77">
                  <c:v>1925.5</c:v>
                </c:pt>
                <c:pt idx="78">
                  <c:v>1950.5</c:v>
                </c:pt>
                <c:pt idx="79">
                  <c:v>1975.5</c:v>
                </c:pt>
                <c:pt idx="80">
                  <c:v>2000.5</c:v>
                </c:pt>
                <c:pt idx="81">
                  <c:v>2025.5</c:v>
                </c:pt>
                <c:pt idx="82">
                  <c:v>2050.5</c:v>
                </c:pt>
                <c:pt idx="83">
                  <c:v>2075.5</c:v>
                </c:pt>
                <c:pt idx="84">
                  <c:v>2100.5</c:v>
                </c:pt>
                <c:pt idx="85">
                  <c:v>2125.5</c:v>
                </c:pt>
                <c:pt idx="86">
                  <c:v>2150.5</c:v>
                </c:pt>
                <c:pt idx="87">
                  <c:v>2175.5</c:v>
                </c:pt>
                <c:pt idx="88">
                  <c:v>2200.5</c:v>
                </c:pt>
                <c:pt idx="89">
                  <c:v>2225.5</c:v>
                </c:pt>
                <c:pt idx="90">
                  <c:v>2250.5</c:v>
                </c:pt>
                <c:pt idx="91">
                  <c:v>2275.5</c:v>
                </c:pt>
                <c:pt idx="92">
                  <c:v>2300.5</c:v>
                </c:pt>
                <c:pt idx="93">
                  <c:v>2325.5</c:v>
                </c:pt>
                <c:pt idx="94">
                  <c:v>2350.5</c:v>
                </c:pt>
                <c:pt idx="95">
                  <c:v>2375.5</c:v>
                </c:pt>
                <c:pt idx="96">
                  <c:v>2400.5</c:v>
                </c:pt>
                <c:pt idx="97">
                  <c:v>2425.5</c:v>
                </c:pt>
                <c:pt idx="98">
                  <c:v>2450.5</c:v>
                </c:pt>
                <c:pt idx="99">
                  <c:v>2475.5</c:v>
                </c:pt>
                <c:pt idx="100">
                  <c:v>2500.5</c:v>
                </c:pt>
                <c:pt idx="101">
                  <c:v>2525.5</c:v>
                </c:pt>
                <c:pt idx="102">
                  <c:v>2550.5</c:v>
                </c:pt>
                <c:pt idx="103">
                  <c:v>2575.5</c:v>
                </c:pt>
                <c:pt idx="104">
                  <c:v>2600.5</c:v>
                </c:pt>
                <c:pt idx="105">
                  <c:v>2625.5</c:v>
                </c:pt>
                <c:pt idx="106">
                  <c:v>2650.5</c:v>
                </c:pt>
                <c:pt idx="107">
                  <c:v>2675.5</c:v>
                </c:pt>
                <c:pt idx="108">
                  <c:v>2700.5</c:v>
                </c:pt>
                <c:pt idx="109">
                  <c:v>2725.5</c:v>
                </c:pt>
                <c:pt idx="110">
                  <c:v>2750.5</c:v>
                </c:pt>
                <c:pt idx="111">
                  <c:v>2775.5</c:v>
                </c:pt>
                <c:pt idx="112">
                  <c:v>2800.5</c:v>
                </c:pt>
                <c:pt idx="113">
                  <c:v>2825.5</c:v>
                </c:pt>
                <c:pt idx="114">
                  <c:v>2850.5</c:v>
                </c:pt>
                <c:pt idx="115">
                  <c:v>2875.5</c:v>
                </c:pt>
                <c:pt idx="116">
                  <c:v>2900.5</c:v>
                </c:pt>
                <c:pt idx="117">
                  <c:v>2925.5</c:v>
                </c:pt>
                <c:pt idx="118">
                  <c:v>2950.5</c:v>
                </c:pt>
                <c:pt idx="119">
                  <c:v>2975.5</c:v>
                </c:pt>
                <c:pt idx="120">
                  <c:v>3000.5</c:v>
                </c:pt>
                <c:pt idx="121">
                  <c:v>3025.5</c:v>
                </c:pt>
                <c:pt idx="122">
                  <c:v>3050.5</c:v>
                </c:pt>
                <c:pt idx="123">
                  <c:v>3075.5</c:v>
                </c:pt>
                <c:pt idx="124">
                  <c:v>3100.5</c:v>
                </c:pt>
                <c:pt idx="125">
                  <c:v>3125.5</c:v>
                </c:pt>
                <c:pt idx="126">
                  <c:v>3150.5</c:v>
                </c:pt>
                <c:pt idx="127">
                  <c:v>3175.5</c:v>
                </c:pt>
                <c:pt idx="128">
                  <c:v>3200.5</c:v>
                </c:pt>
                <c:pt idx="129">
                  <c:v>3225.5</c:v>
                </c:pt>
                <c:pt idx="130">
                  <c:v>3250.5</c:v>
                </c:pt>
                <c:pt idx="131">
                  <c:v>3275.5</c:v>
                </c:pt>
                <c:pt idx="132">
                  <c:v>3300.5</c:v>
                </c:pt>
                <c:pt idx="133">
                  <c:v>3325.5</c:v>
                </c:pt>
                <c:pt idx="134">
                  <c:v>3350.5</c:v>
                </c:pt>
                <c:pt idx="135">
                  <c:v>3375.5</c:v>
                </c:pt>
                <c:pt idx="136">
                  <c:v>3400.5</c:v>
                </c:pt>
                <c:pt idx="137">
                  <c:v>3425.5</c:v>
                </c:pt>
                <c:pt idx="138">
                  <c:v>3450.5</c:v>
                </c:pt>
                <c:pt idx="139">
                  <c:v>3475.5</c:v>
                </c:pt>
                <c:pt idx="140">
                  <c:v>3500.5</c:v>
                </c:pt>
                <c:pt idx="141">
                  <c:v>3525.5</c:v>
                </c:pt>
                <c:pt idx="142">
                  <c:v>3550.5</c:v>
                </c:pt>
                <c:pt idx="143">
                  <c:v>3575.5</c:v>
                </c:pt>
                <c:pt idx="144">
                  <c:v>3600.5</c:v>
                </c:pt>
                <c:pt idx="145">
                  <c:v>3625.5</c:v>
                </c:pt>
                <c:pt idx="146">
                  <c:v>3650.5</c:v>
                </c:pt>
                <c:pt idx="147">
                  <c:v>3675.5</c:v>
                </c:pt>
                <c:pt idx="148">
                  <c:v>3700.5</c:v>
                </c:pt>
                <c:pt idx="149">
                  <c:v>3725.5</c:v>
                </c:pt>
                <c:pt idx="150">
                  <c:v>3750.5</c:v>
                </c:pt>
                <c:pt idx="151">
                  <c:v>3775.5</c:v>
                </c:pt>
                <c:pt idx="152">
                  <c:v>3800.5</c:v>
                </c:pt>
                <c:pt idx="153">
                  <c:v>3825.5</c:v>
                </c:pt>
                <c:pt idx="154">
                  <c:v>3850.5</c:v>
                </c:pt>
                <c:pt idx="155">
                  <c:v>3875.5</c:v>
                </c:pt>
                <c:pt idx="156">
                  <c:v>3900.5</c:v>
                </c:pt>
                <c:pt idx="157">
                  <c:v>3925.5</c:v>
                </c:pt>
                <c:pt idx="158">
                  <c:v>3950.5</c:v>
                </c:pt>
                <c:pt idx="159">
                  <c:v>3975.5</c:v>
                </c:pt>
                <c:pt idx="160">
                  <c:v>4000.5</c:v>
                </c:pt>
                <c:pt idx="161">
                  <c:v>4025.5</c:v>
                </c:pt>
                <c:pt idx="162">
                  <c:v>4050.5</c:v>
                </c:pt>
                <c:pt idx="163">
                  <c:v>4075.5</c:v>
                </c:pt>
                <c:pt idx="164">
                  <c:v>4100.5</c:v>
                </c:pt>
                <c:pt idx="165">
                  <c:v>4125.5</c:v>
                </c:pt>
                <c:pt idx="166">
                  <c:v>4150.5</c:v>
                </c:pt>
                <c:pt idx="167">
                  <c:v>4175.5</c:v>
                </c:pt>
                <c:pt idx="168">
                  <c:v>4200.5</c:v>
                </c:pt>
                <c:pt idx="169">
                  <c:v>4225.5</c:v>
                </c:pt>
                <c:pt idx="170">
                  <c:v>4250.5</c:v>
                </c:pt>
                <c:pt idx="171">
                  <c:v>4275.5</c:v>
                </c:pt>
                <c:pt idx="172">
                  <c:v>4300.5</c:v>
                </c:pt>
                <c:pt idx="173">
                  <c:v>4325.5</c:v>
                </c:pt>
                <c:pt idx="174">
                  <c:v>4350.5</c:v>
                </c:pt>
                <c:pt idx="175">
                  <c:v>4375.5</c:v>
                </c:pt>
                <c:pt idx="176">
                  <c:v>4400.5</c:v>
                </c:pt>
                <c:pt idx="177">
                  <c:v>4425.5</c:v>
                </c:pt>
                <c:pt idx="178">
                  <c:v>4450.5</c:v>
                </c:pt>
                <c:pt idx="179">
                  <c:v>4475.5</c:v>
                </c:pt>
                <c:pt idx="180">
                  <c:v>4500.5</c:v>
                </c:pt>
                <c:pt idx="181">
                  <c:v>4525.5</c:v>
                </c:pt>
                <c:pt idx="182">
                  <c:v>4550.5</c:v>
                </c:pt>
                <c:pt idx="183">
                  <c:v>4575.5</c:v>
                </c:pt>
                <c:pt idx="184">
                  <c:v>4600.5</c:v>
                </c:pt>
                <c:pt idx="185">
                  <c:v>4625.5</c:v>
                </c:pt>
                <c:pt idx="186">
                  <c:v>4650.5</c:v>
                </c:pt>
                <c:pt idx="187">
                  <c:v>4675.5</c:v>
                </c:pt>
                <c:pt idx="188">
                  <c:v>4700.5</c:v>
                </c:pt>
                <c:pt idx="189">
                  <c:v>4725.5</c:v>
                </c:pt>
                <c:pt idx="190">
                  <c:v>4750.5</c:v>
                </c:pt>
                <c:pt idx="191">
                  <c:v>4775.5</c:v>
                </c:pt>
                <c:pt idx="192">
                  <c:v>4800.5</c:v>
                </c:pt>
                <c:pt idx="193">
                  <c:v>4825.5</c:v>
                </c:pt>
                <c:pt idx="194">
                  <c:v>4850.5</c:v>
                </c:pt>
                <c:pt idx="195">
                  <c:v>4875.5</c:v>
                </c:pt>
                <c:pt idx="196">
                  <c:v>4900.5</c:v>
                </c:pt>
                <c:pt idx="197">
                  <c:v>4925.5</c:v>
                </c:pt>
                <c:pt idx="198">
                  <c:v>4950.5</c:v>
                </c:pt>
                <c:pt idx="199">
                  <c:v>4975.5</c:v>
                </c:pt>
                <c:pt idx="200">
                  <c:v>5000.5</c:v>
                </c:pt>
                <c:pt idx="201">
                  <c:v>5025.5</c:v>
                </c:pt>
                <c:pt idx="202">
                  <c:v>5050.5</c:v>
                </c:pt>
                <c:pt idx="203">
                  <c:v>5075.5</c:v>
                </c:pt>
                <c:pt idx="204">
                  <c:v>5100.5</c:v>
                </c:pt>
                <c:pt idx="205">
                  <c:v>5125.5</c:v>
                </c:pt>
                <c:pt idx="206">
                  <c:v>5150.5</c:v>
                </c:pt>
                <c:pt idx="207">
                  <c:v>5175.5</c:v>
                </c:pt>
                <c:pt idx="208">
                  <c:v>5200.5</c:v>
                </c:pt>
                <c:pt idx="209">
                  <c:v>5225.5</c:v>
                </c:pt>
                <c:pt idx="210">
                  <c:v>5250.5</c:v>
                </c:pt>
                <c:pt idx="211">
                  <c:v>5275.5</c:v>
                </c:pt>
                <c:pt idx="212">
                  <c:v>5300.5</c:v>
                </c:pt>
                <c:pt idx="213">
                  <c:v>5325.5</c:v>
                </c:pt>
                <c:pt idx="214">
                  <c:v>5350.5</c:v>
                </c:pt>
                <c:pt idx="215">
                  <c:v>5375.5</c:v>
                </c:pt>
                <c:pt idx="216">
                  <c:v>5400.5</c:v>
                </c:pt>
                <c:pt idx="217">
                  <c:v>5425.5</c:v>
                </c:pt>
                <c:pt idx="218">
                  <c:v>5450.5</c:v>
                </c:pt>
                <c:pt idx="219">
                  <c:v>5475.5</c:v>
                </c:pt>
                <c:pt idx="220">
                  <c:v>5500.5</c:v>
                </c:pt>
                <c:pt idx="221">
                  <c:v>5525.5</c:v>
                </c:pt>
                <c:pt idx="222">
                  <c:v>5550.5</c:v>
                </c:pt>
                <c:pt idx="223">
                  <c:v>5575.5</c:v>
                </c:pt>
                <c:pt idx="224">
                  <c:v>5600.5</c:v>
                </c:pt>
                <c:pt idx="225">
                  <c:v>5625.5</c:v>
                </c:pt>
                <c:pt idx="226">
                  <c:v>5650.5</c:v>
                </c:pt>
                <c:pt idx="227">
                  <c:v>5675.5</c:v>
                </c:pt>
                <c:pt idx="228">
                  <c:v>5700.5</c:v>
                </c:pt>
                <c:pt idx="229">
                  <c:v>5725.5</c:v>
                </c:pt>
                <c:pt idx="230">
                  <c:v>5750.5</c:v>
                </c:pt>
                <c:pt idx="231">
                  <c:v>5775.5</c:v>
                </c:pt>
                <c:pt idx="232">
                  <c:v>5800.5</c:v>
                </c:pt>
                <c:pt idx="233">
                  <c:v>5825.5</c:v>
                </c:pt>
                <c:pt idx="234">
                  <c:v>5850.5</c:v>
                </c:pt>
                <c:pt idx="235">
                  <c:v>5875.5</c:v>
                </c:pt>
                <c:pt idx="236">
                  <c:v>5900.5</c:v>
                </c:pt>
                <c:pt idx="237">
                  <c:v>5925.5</c:v>
                </c:pt>
                <c:pt idx="238">
                  <c:v>5950.5</c:v>
                </c:pt>
                <c:pt idx="239">
                  <c:v>5975.5</c:v>
                </c:pt>
                <c:pt idx="240">
                  <c:v>6000.5</c:v>
                </c:pt>
                <c:pt idx="241">
                  <c:v>6025.5</c:v>
                </c:pt>
                <c:pt idx="242">
                  <c:v>6050.5</c:v>
                </c:pt>
                <c:pt idx="243">
                  <c:v>6075.5</c:v>
                </c:pt>
                <c:pt idx="244">
                  <c:v>6100.5</c:v>
                </c:pt>
                <c:pt idx="245">
                  <c:v>6125.5</c:v>
                </c:pt>
                <c:pt idx="246">
                  <c:v>6150.5</c:v>
                </c:pt>
                <c:pt idx="247">
                  <c:v>6175.5</c:v>
                </c:pt>
                <c:pt idx="248">
                  <c:v>6200.5</c:v>
                </c:pt>
                <c:pt idx="249">
                  <c:v>6225.5</c:v>
                </c:pt>
                <c:pt idx="250">
                  <c:v>6250.5</c:v>
                </c:pt>
                <c:pt idx="251">
                  <c:v>6275.5</c:v>
                </c:pt>
                <c:pt idx="252">
                  <c:v>6300.5</c:v>
                </c:pt>
                <c:pt idx="253">
                  <c:v>6325.5</c:v>
                </c:pt>
                <c:pt idx="254">
                  <c:v>6350.5</c:v>
                </c:pt>
                <c:pt idx="255">
                  <c:v>6375.5</c:v>
                </c:pt>
                <c:pt idx="256">
                  <c:v>6400.5</c:v>
                </c:pt>
                <c:pt idx="257">
                  <c:v>6425.5</c:v>
                </c:pt>
                <c:pt idx="258">
                  <c:v>6450.5</c:v>
                </c:pt>
                <c:pt idx="259">
                  <c:v>6475.5</c:v>
                </c:pt>
                <c:pt idx="260">
                  <c:v>6500.5</c:v>
                </c:pt>
                <c:pt idx="261">
                  <c:v>6525.5</c:v>
                </c:pt>
                <c:pt idx="262">
                  <c:v>6550.5</c:v>
                </c:pt>
                <c:pt idx="263">
                  <c:v>6575.5</c:v>
                </c:pt>
                <c:pt idx="264">
                  <c:v>6600.5</c:v>
                </c:pt>
                <c:pt idx="265">
                  <c:v>6625.5</c:v>
                </c:pt>
                <c:pt idx="266">
                  <c:v>6650.5</c:v>
                </c:pt>
                <c:pt idx="267">
                  <c:v>6675.5</c:v>
                </c:pt>
                <c:pt idx="268">
                  <c:v>6700.5</c:v>
                </c:pt>
                <c:pt idx="269">
                  <c:v>6725.5</c:v>
                </c:pt>
                <c:pt idx="270">
                  <c:v>6750.5</c:v>
                </c:pt>
                <c:pt idx="271">
                  <c:v>6775.5</c:v>
                </c:pt>
                <c:pt idx="272">
                  <c:v>6800.5</c:v>
                </c:pt>
                <c:pt idx="273">
                  <c:v>6825.5</c:v>
                </c:pt>
                <c:pt idx="274">
                  <c:v>6850.5</c:v>
                </c:pt>
                <c:pt idx="275">
                  <c:v>6875.5</c:v>
                </c:pt>
                <c:pt idx="276">
                  <c:v>6900.5</c:v>
                </c:pt>
                <c:pt idx="277">
                  <c:v>6925.5</c:v>
                </c:pt>
                <c:pt idx="278">
                  <c:v>6950.5</c:v>
                </c:pt>
                <c:pt idx="279">
                  <c:v>6975.5</c:v>
                </c:pt>
                <c:pt idx="280">
                  <c:v>7000.5</c:v>
                </c:pt>
                <c:pt idx="281">
                  <c:v>7025.5</c:v>
                </c:pt>
                <c:pt idx="282">
                  <c:v>7050.5</c:v>
                </c:pt>
                <c:pt idx="283">
                  <c:v>7075.5</c:v>
                </c:pt>
                <c:pt idx="284">
                  <c:v>7100.5</c:v>
                </c:pt>
                <c:pt idx="285">
                  <c:v>7125.5</c:v>
                </c:pt>
                <c:pt idx="286">
                  <c:v>7150.5</c:v>
                </c:pt>
                <c:pt idx="287">
                  <c:v>7175.5</c:v>
                </c:pt>
                <c:pt idx="288">
                  <c:v>7200.5</c:v>
                </c:pt>
                <c:pt idx="289">
                  <c:v>7225.5</c:v>
                </c:pt>
                <c:pt idx="290">
                  <c:v>7250.5</c:v>
                </c:pt>
                <c:pt idx="291">
                  <c:v>7275.5</c:v>
                </c:pt>
                <c:pt idx="292">
                  <c:v>7300.5</c:v>
                </c:pt>
                <c:pt idx="293">
                  <c:v>7325.5</c:v>
                </c:pt>
                <c:pt idx="294">
                  <c:v>7350.5</c:v>
                </c:pt>
                <c:pt idx="295">
                  <c:v>7375.5</c:v>
                </c:pt>
                <c:pt idx="296">
                  <c:v>7400.5</c:v>
                </c:pt>
                <c:pt idx="297">
                  <c:v>7425.5</c:v>
                </c:pt>
                <c:pt idx="298">
                  <c:v>7450.5</c:v>
                </c:pt>
                <c:pt idx="299">
                  <c:v>7475.5</c:v>
                </c:pt>
                <c:pt idx="300">
                  <c:v>7500.5</c:v>
                </c:pt>
                <c:pt idx="301">
                  <c:v>7525.5</c:v>
                </c:pt>
                <c:pt idx="302">
                  <c:v>7550.5</c:v>
                </c:pt>
                <c:pt idx="303">
                  <c:v>7575.5</c:v>
                </c:pt>
                <c:pt idx="304">
                  <c:v>7600.5</c:v>
                </c:pt>
                <c:pt idx="305">
                  <c:v>7625.5</c:v>
                </c:pt>
                <c:pt idx="306">
                  <c:v>7650.5</c:v>
                </c:pt>
                <c:pt idx="307">
                  <c:v>7675.5</c:v>
                </c:pt>
                <c:pt idx="308">
                  <c:v>7700.5</c:v>
                </c:pt>
                <c:pt idx="309">
                  <c:v>7725.5</c:v>
                </c:pt>
                <c:pt idx="310">
                  <c:v>7750.5</c:v>
                </c:pt>
                <c:pt idx="311">
                  <c:v>7775.5</c:v>
                </c:pt>
                <c:pt idx="312">
                  <c:v>7800.5</c:v>
                </c:pt>
                <c:pt idx="313">
                  <c:v>7825.5</c:v>
                </c:pt>
                <c:pt idx="314">
                  <c:v>7850.5</c:v>
                </c:pt>
                <c:pt idx="315">
                  <c:v>7875.5</c:v>
                </c:pt>
                <c:pt idx="316">
                  <c:v>7900.5</c:v>
                </c:pt>
                <c:pt idx="317">
                  <c:v>7925.5</c:v>
                </c:pt>
              </c:numCache>
            </c:numRef>
          </c:xVal>
          <c:yVal>
            <c:numRef>
              <c:f>Data!$O$2:$O$319</c:f>
              <c:numCache>
                <c:formatCode>General</c:formatCode>
                <c:ptCount val="318"/>
                <c:pt idx="0">
                  <c:v>64</c:v>
                </c:pt>
                <c:pt idx="1">
                  <c:v>49</c:v>
                </c:pt>
                <c:pt idx="2">
                  <c:v>51</c:v>
                </c:pt>
                <c:pt idx="3">
                  <c:v>55</c:v>
                </c:pt>
                <c:pt idx="4">
                  <c:v>56</c:v>
                </c:pt>
                <c:pt idx="5">
                  <c:v>60</c:v>
                </c:pt>
                <c:pt idx="6">
                  <c:v>62</c:v>
                </c:pt>
                <c:pt idx="7">
                  <c:v>65</c:v>
                </c:pt>
                <c:pt idx="8">
                  <c:v>65</c:v>
                </c:pt>
                <c:pt idx="9">
                  <c:v>60</c:v>
                </c:pt>
                <c:pt idx="10">
                  <c:v>63</c:v>
                </c:pt>
                <c:pt idx="11">
                  <c:v>64</c:v>
                </c:pt>
                <c:pt idx="12">
                  <c:v>66</c:v>
                </c:pt>
                <c:pt idx="13">
                  <c:v>65</c:v>
                </c:pt>
                <c:pt idx="14">
                  <c:v>66</c:v>
                </c:pt>
                <c:pt idx="15">
                  <c:v>68</c:v>
                </c:pt>
                <c:pt idx="16">
                  <c:v>72</c:v>
                </c:pt>
                <c:pt idx="17">
                  <c:v>70</c:v>
                </c:pt>
                <c:pt idx="18">
                  <c:v>71</c:v>
                </c:pt>
                <c:pt idx="19">
                  <c:v>72</c:v>
                </c:pt>
                <c:pt idx="20">
                  <c:v>74</c:v>
                </c:pt>
                <c:pt idx="21">
                  <c:v>76</c:v>
                </c:pt>
                <c:pt idx="22">
                  <c:v>77</c:v>
                </c:pt>
                <c:pt idx="23">
                  <c:v>78</c:v>
                </c:pt>
                <c:pt idx="24">
                  <c:v>76</c:v>
                </c:pt>
                <c:pt idx="25">
                  <c:v>77</c:v>
                </c:pt>
                <c:pt idx="26">
                  <c:v>77</c:v>
                </c:pt>
                <c:pt idx="27">
                  <c:v>78</c:v>
                </c:pt>
                <c:pt idx="28">
                  <c:v>79</c:v>
                </c:pt>
                <c:pt idx="29">
                  <c:v>79</c:v>
                </c:pt>
                <c:pt idx="30">
                  <c:v>82</c:v>
                </c:pt>
                <c:pt idx="31">
                  <c:v>81</c:v>
                </c:pt>
                <c:pt idx="32">
                  <c:v>83</c:v>
                </c:pt>
                <c:pt idx="33">
                  <c:v>89</c:v>
                </c:pt>
                <c:pt idx="34">
                  <c:v>83</c:v>
                </c:pt>
                <c:pt idx="35">
                  <c:v>85</c:v>
                </c:pt>
                <c:pt idx="36">
                  <c:v>87</c:v>
                </c:pt>
                <c:pt idx="37">
                  <c:v>85</c:v>
                </c:pt>
                <c:pt idx="38">
                  <c:v>89</c:v>
                </c:pt>
                <c:pt idx="39">
                  <c:v>88</c:v>
                </c:pt>
                <c:pt idx="40">
                  <c:v>89</c:v>
                </c:pt>
                <c:pt idx="41">
                  <c:v>90</c:v>
                </c:pt>
                <c:pt idx="42">
                  <c:v>90</c:v>
                </c:pt>
                <c:pt idx="43">
                  <c:v>91</c:v>
                </c:pt>
                <c:pt idx="44">
                  <c:v>94</c:v>
                </c:pt>
                <c:pt idx="45">
                  <c:v>94</c:v>
                </c:pt>
                <c:pt idx="46">
                  <c:v>96</c:v>
                </c:pt>
                <c:pt idx="47">
                  <c:v>96</c:v>
                </c:pt>
                <c:pt idx="48">
                  <c:v>95</c:v>
                </c:pt>
                <c:pt idx="49">
                  <c:v>94</c:v>
                </c:pt>
                <c:pt idx="50">
                  <c:v>102</c:v>
                </c:pt>
                <c:pt idx="51">
                  <c:v>103</c:v>
                </c:pt>
                <c:pt idx="52">
                  <c:v>102</c:v>
                </c:pt>
                <c:pt idx="53">
                  <c:v>106</c:v>
                </c:pt>
                <c:pt idx="54">
                  <c:v>103</c:v>
                </c:pt>
                <c:pt idx="55">
                  <c:v>107</c:v>
                </c:pt>
                <c:pt idx="56">
                  <c:v>104</c:v>
                </c:pt>
                <c:pt idx="57">
                  <c:v>108</c:v>
                </c:pt>
                <c:pt idx="58">
                  <c:v>106</c:v>
                </c:pt>
                <c:pt idx="59">
                  <c:v>112</c:v>
                </c:pt>
                <c:pt idx="60">
                  <c:v>108</c:v>
                </c:pt>
                <c:pt idx="61">
                  <c:v>114</c:v>
                </c:pt>
                <c:pt idx="62">
                  <c:v>114</c:v>
                </c:pt>
                <c:pt idx="63">
                  <c:v>111</c:v>
                </c:pt>
                <c:pt idx="64">
                  <c:v>108</c:v>
                </c:pt>
                <c:pt idx="65">
                  <c:v>116</c:v>
                </c:pt>
                <c:pt idx="66">
                  <c:v>115</c:v>
                </c:pt>
                <c:pt idx="67">
                  <c:v>116</c:v>
                </c:pt>
                <c:pt idx="68">
                  <c:v>113</c:v>
                </c:pt>
                <c:pt idx="69">
                  <c:v>112</c:v>
                </c:pt>
                <c:pt idx="70">
                  <c:v>118</c:v>
                </c:pt>
                <c:pt idx="71">
                  <c:v>116</c:v>
                </c:pt>
                <c:pt idx="72">
                  <c:v>125</c:v>
                </c:pt>
                <c:pt idx="73">
                  <c:v>123</c:v>
                </c:pt>
                <c:pt idx="74">
                  <c:v>121</c:v>
                </c:pt>
                <c:pt idx="75">
                  <c:v>120</c:v>
                </c:pt>
                <c:pt idx="76">
                  <c:v>124</c:v>
                </c:pt>
                <c:pt idx="77">
                  <c:v>124</c:v>
                </c:pt>
                <c:pt idx="78">
                  <c:v>120</c:v>
                </c:pt>
                <c:pt idx="79">
                  <c:v>120</c:v>
                </c:pt>
                <c:pt idx="80">
                  <c:v>125</c:v>
                </c:pt>
                <c:pt idx="81">
                  <c:v>123</c:v>
                </c:pt>
                <c:pt idx="82">
                  <c:v>120</c:v>
                </c:pt>
                <c:pt idx="83">
                  <c:v>125</c:v>
                </c:pt>
                <c:pt idx="84">
                  <c:v>126</c:v>
                </c:pt>
                <c:pt idx="85">
                  <c:v>126</c:v>
                </c:pt>
                <c:pt idx="86">
                  <c:v>127</c:v>
                </c:pt>
                <c:pt idx="87">
                  <c:v>126</c:v>
                </c:pt>
                <c:pt idx="88">
                  <c:v>124</c:v>
                </c:pt>
                <c:pt idx="89">
                  <c:v>130</c:v>
                </c:pt>
                <c:pt idx="90">
                  <c:v>126</c:v>
                </c:pt>
                <c:pt idx="91">
                  <c:v>125</c:v>
                </c:pt>
                <c:pt idx="92">
                  <c:v>128</c:v>
                </c:pt>
                <c:pt idx="93">
                  <c:v>126</c:v>
                </c:pt>
                <c:pt idx="94">
                  <c:v>126</c:v>
                </c:pt>
                <c:pt idx="95">
                  <c:v>124</c:v>
                </c:pt>
                <c:pt idx="96">
                  <c:v>124</c:v>
                </c:pt>
                <c:pt idx="97">
                  <c:v>124</c:v>
                </c:pt>
                <c:pt idx="98">
                  <c:v>125</c:v>
                </c:pt>
                <c:pt idx="99">
                  <c:v>125</c:v>
                </c:pt>
                <c:pt idx="100">
                  <c:v>124</c:v>
                </c:pt>
                <c:pt idx="101">
                  <c:v>125</c:v>
                </c:pt>
                <c:pt idx="102">
                  <c:v>123</c:v>
                </c:pt>
                <c:pt idx="103">
                  <c:v>126</c:v>
                </c:pt>
                <c:pt idx="104">
                  <c:v>127</c:v>
                </c:pt>
                <c:pt idx="105">
                  <c:v>135</c:v>
                </c:pt>
                <c:pt idx="106">
                  <c:v>141</c:v>
                </c:pt>
                <c:pt idx="107">
                  <c:v>134</c:v>
                </c:pt>
                <c:pt idx="108">
                  <c:v>136</c:v>
                </c:pt>
                <c:pt idx="109">
                  <c:v>152</c:v>
                </c:pt>
                <c:pt idx="110">
                  <c:v>164</c:v>
                </c:pt>
                <c:pt idx="111">
                  <c:v>158</c:v>
                </c:pt>
                <c:pt idx="112">
                  <c:v>166</c:v>
                </c:pt>
                <c:pt idx="113">
                  <c:v>156</c:v>
                </c:pt>
                <c:pt idx="114">
                  <c:v>165</c:v>
                </c:pt>
                <c:pt idx="115">
                  <c:v>166</c:v>
                </c:pt>
                <c:pt idx="116">
                  <c:v>157</c:v>
                </c:pt>
                <c:pt idx="117">
                  <c:v>168</c:v>
                </c:pt>
                <c:pt idx="118">
                  <c:v>159</c:v>
                </c:pt>
                <c:pt idx="119">
                  <c:v>175</c:v>
                </c:pt>
                <c:pt idx="120">
                  <c:v>171</c:v>
                </c:pt>
                <c:pt idx="121">
                  <c:v>159</c:v>
                </c:pt>
                <c:pt idx="122">
                  <c:v>158</c:v>
                </c:pt>
                <c:pt idx="123">
                  <c:v>167</c:v>
                </c:pt>
                <c:pt idx="124">
                  <c:v>160</c:v>
                </c:pt>
                <c:pt idx="125">
                  <c:v>157</c:v>
                </c:pt>
                <c:pt idx="126">
                  <c:v>159</c:v>
                </c:pt>
                <c:pt idx="127">
                  <c:v>155</c:v>
                </c:pt>
                <c:pt idx="128">
                  <c:v>150</c:v>
                </c:pt>
                <c:pt idx="129">
                  <c:v>153</c:v>
                </c:pt>
                <c:pt idx="130">
                  <c:v>150</c:v>
                </c:pt>
                <c:pt idx="131">
                  <c:v>148</c:v>
                </c:pt>
                <c:pt idx="132">
                  <c:v>157</c:v>
                </c:pt>
                <c:pt idx="133">
                  <c:v>143</c:v>
                </c:pt>
                <c:pt idx="134">
                  <c:v>148</c:v>
                </c:pt>
                <c:pt idx="135">
                  <c:v>149</c:v>
                </c:pt>
                <c:pt idx="136">
                  <c:v>153</c:v>
                </c:pt>
                <c:pt idx="137">
                  <c:v>149</c:v>
                </c:pt>
                <c:pt idx="138">
                  <c:v>145</c:v>
                </c:pt>
                <c:pt idx="139">
                  <c:v>149</c:v>
                </c:pt>
                <c:pt idx="140">
                  <c:v>153</c:v>
                </c:pt>
                <c:pt idx="141">
                  <c:v>149</c:v>
                </c:pt>
                <c:pt idx="142">
                  <c:v>156</c:v>
                </c:pt>
                <c:pt idx="143">
                  <c:v>150</c:v>
                </c:pt>
                <c:pt idx="144">
                  <c:v>152</c:v>
                </c:pt>
                <c:pt idx="145">
                  <c:v>151</c:v>
                </c:pt>
                <c:pt idx="146">
                  <c:v>154</c:v>
                </c:pt>
                <c:pt idx="147">
                  <c:v>161</c:v>
                </c:pt>
                <c:pt idx="148">
                  <c:v>157</c:v>
                </c:pt>
                <c:pt idx="149">
                  <c:v>156</c:v>
                </c:pt>
                <c:pt idx="150">
                  <c:v>156</c:v>
                </c:pt>
                <c:pt idx="151">
                  <c:v>158</c:v>
                </c:pt>
                <c:pt idx="152">
                  <c:v>159</c:v>
                </c:pt>
                <c:pt idx="153">
                  <c:v>163</c:v>
                </c:pt>
                <c:pt idx="154">
                  <c:v>161</c:v>
                </c:pt>
                <c:pt idx="155">
                  <c:v>162</c:v>
                </c:pt>
                <c:pt idx="156">
                  <c:v>166</c:v>
                </c:pt>
                <c:pt idx="157">
                  <c:v>168</c:v>
                </c:pt>
                <c:pt idx="158">
                  <c:v>165</c:v>
                </c:pt>
                <c:pt idx="159">
                  <c:v>166</c:v>
                </c:pt>
                <c:pt idx="160">
                  <c:v>170</c:v>
                </c:pt>
                <c:pt idx="161">
                  <c:v>168</c:v>
                </c:pt>
                <c:pt idx="162">
                  <c:v>171</c:v>
                </c:pt>
                <c:pt idx="163">
                  <c:v>167</c:v>
                </c:pt>
                <c:pt idx="164">
                  <c:v>172</c:v>
                </c:pt>
                <c:pt idx="165">
                  <c:v>174</c:v>
                </c:pt>
                <c:pt idx="166">
                  <c:v>174</c:v>
                </c:pt>
                <c:pt idx="167">
                  <c:v>173</c:v>
                </c:pt>
                <c:pt idx="168">
                  <c:v>183</c:v>
                </c:pt>
                <c:pt idx="169">
                  <c:v>172</c:v>
                </c:pt>
                <c:pt idx="170">
                  <c:v>173</c:v>
                </c:pt>
                <c:pt idx="171">
                  <c:v>178</c:v>
                </c:pt>
                <c:pt idx="172">
                  <c:v>176</c:v>
                </c:pt>
                <c:pt idx="173">
                  <c:v>176</c:v>
                </c:pt>
                <c:pt idx="174">
                  <c:v>181</c:v>
                </c:pt>
                <c:pt idx="175">
                  <c:v>186</c:v>
                </c:pt>
                <c:pt idx="176">
                  <c:v>190</c:v>
                </c:pt>
                <c:pt idx="177">
                  <c:v>184</c:v>
                </c:pt>
                <c:pt idx="178">
                  <c:v>194</c:v>
                </c:pt>
                <c:pt idx="179">
                  <c:v>189</c:v>
                </c:pt>
                <c:pt idx="180">
                  <c:v>186</c:v>
                </c:pt>
                <c:pt idx="181">
                  <c:v>195</c:v>
                </c:pt>
                <c:pt idx="182">
                  <c:v>191</c:v>
                </c:pt>
                <c:pt idx="183">
                  <c:v>194</c:v>
                </c:pt>
                <c:pt idx="184">
                  <c:v>194</c:v>
                </c:pt>
                <c:pt idx="185">
                  <c:v>196</c:v>
                </c:pt>
                <c:pt idx="186">
                  <c:v>196</c:v>
                </c:pt>
                <c:pt idx="187">
                  <c:v>197</c:v>
                </c:pt>
                <c:pt idx="188">
                  <c:v>190</c:v>
                </c:pt>
                <c:pt idx="189">
                  <c:v>196</c:v>
                </c:pt>
                <c:pt idx="190">
                  <c:v>203</c:v>
                </c:pt>
                <c:pt idx="191">
                  <c:v>203</c:v>
                </c:pt>
                <c:pt idx="192">
                  <c:v>194</c:v>
                </c:pt>
                <c:pt idx="193">
                  <c:v>198</c:v>
                </c:pt>
                <c:pt idx="194">
                  <c:v>177</c:v>
                </c:pt>
                <c:pt idx="195">
                  <c:v>202</c:v>
                </c:pt>
                <c:pt idx="196">
                  <c:v>201</c:v>
                </c:pt>
                <c:pt idx="197">
                  <c:v>201</c:v>
                </c:pt>
                <c:pt idx="198">
                  <c:v>200</c:v>
                </c:pt>
                <c:pt idx="199">
                  <c:v>205</c:v>
                </c:pt>
                <c:pt idx="200">
                  <c:v>207</c:v>
                </c:pt>
                <c:pt idx="201">
                  <c:v>207</c:v>
                </c:pt>
                <c:pt idx="202">
                  <c:v>209</c:v>
                </c:pt>
                <c:pt idx="203">
                  <c:v>212</c:v>
                </c:pt>
                <c:pt idx="204">
                  <c:v>206</c:v>
                </c:pt>
                <c:pt idx="205">
                  <c:v>209</c:v>
                </c:pt>
                <c:pt idx="206">
                  <c:v>207</c:v>
                </c:pt>
                <c:pt idx="207">
                  <c:v>211</c:v>
                </c:pt>
                <c:pt idx="208">
                  <c:v>217</c:v>
                </c:pt>
                <c:pt idx="209">
                  <c:v>213</c:v>
                </c:pt>
                <c:pt idx="210">
                  <c:v>213</c:v>
                </c:pt>
                <c:pt idx="211">
                  <c:v>212</c:v>
                </c:pt>
                <c:pt idx="212">
                  <c:v>216</c:v>
                </c:pt>
                <c:pt idx="213">
                  <c:v>212</c:v>
                </c:pt>
                <c:pt idx="214">
                  <c:v>211</c:v>
                </c:pt>
                <c:pt idx="215">
                  <c:v>219</c:v>
                </c:pt>
                <c:pt idx="216">
                  <c:v>223</c:v>
                </c:pt>
                <c:pt idx="217">
                  <c:v>220</c:v>
                </c:pt>
                <c:pt idx="218">
                  <c:v>212</c:v>
                </c:pt>
                <c:pt idx="219">
                  <c:v>216</c:v>
                </c:pt>
                <c:pt idx="220">
                  <c:v>227</c:v>
                </c:pt>
                <c:pt idx="221">
                  <c:v>226</c:v>
                </c:pt>
                <c:pt idx="222">
                  <c:v>229</c:v>
                </c:pt>
                <c:pt idx="223">
                  <c:v>228</c:v>
                </c:pt>
                <c:pt idx="224">
                  <c:v>221</c:v>
                </c:pt>
                <c:pt idx="225">
                  <c:v>230</c:v>
                </c:pt>
                <c:pt idx="226">
                  <c:v>232</c:v>
                </c:pt>
                <c:pt idx="227">
                  <c:v>243</c:v>
                </c:pt>
                <c:pt idx="228">
                  <c:v>250</c:v>
                </c:pt>
                <c:pt idx="229">
                  <c:v>244</c:v>
                </c:pt>
                <c:pt idx="230">
                  <c:v>247</c:v>
                </c:pt>
                <c:pt idx="231">
                  <c:v>250</c:v>
                </c:pt>
                <c:pt idx="232">
                  <c:v>246</c:v>
                </c:pt>
                <c:pt idx="233">
                  <c:v>280</c:v>
                </c:pt>
                <c:pt idx="234">
                  <c:v>272</c:v>
                </c:pt>
                <c:pt idx="235">
                  <c:v>265</c:v>
                </c:pt>
                <c:pt idx="236">
                  <c:v>257</c:v>
                </c:pt>
                <c:pt idx="237">
                  <c:v>279</c:v>
                </c:pt>
                <c:pt idx="238">
                  <c:v>274</c:v>
                </c:pt>
                <c:pt idx="239">
                  <c:v>246</c:v>
                </c:pt>
                <c:pt idx="240">
                  <c:v>259</c:v>
                </c:pt>
                <c:pt idx="241">
                  <c:v>253</c:v>
                </c:pt>
                <c:pt idx="242">
                  <c:v>253</c:v>
                </c:pt>
                <c:pt idx="243">
                  <c:v>246</c:v>
                </c:pt>
                <c:pt idx="244">
                  <c:v>254</c:v>
                </c:pt>
                <c:pt idx="245">
                  <c:v>281</c:v>
                </c:pt>
                <c:pt idx="246">
                  <c:v>251</c:v>
                </c:pt>
                <c:pt idx="247">
                  <c:v>248</c:v>
                </c:pt>
                <c:pt idx="248">
                  <c:v>259</c:v>
                </c:pt>
                <c:pt idx="249">
                  <c:v>237</c:v>
                </c:pt>
                <c:pt idx="250">
                  <c:v>240</c:v>
                </c:pt>
                <c:pt idx="251">
                  <c:v>235</c:v>
                </c:pt>
                <c:pt idx="252">
                  <c:v>241</c:v>
                </c:pt>
                <c:pt idx="253">
                  <c:v>236</c:v>
                </c:pt>
                <c:pt idx="254">
                  <c:v>242</c:v>
                </c:pt>
                <c:pt idx="255">
                  <c:v>243</c:v>
                </c:pt>
                <c:pt idx="256">
                  <c:v>233</c:v>
                </c:pt>
                <c:pt idx="257">
                  <c:v>233</c:v>
                </c:pt>
                <c:pt idx="258">
                  <c:v>229</c:v>
                </c:pt>
                <c:pt idx="259">
                  <c:v>236</c:v>
                </c:pt>
                <c:pt idx="260">
                  <c:v>238</c:v>
                </c:pt>
                <c:pt idx="261">
                  <c:v>227</c:v>
                </c:pt>
                <c:pt idx="262">
                  <c:v>224</c:v>
                </c:pt>
                <c:pt idx="263">
                  <c:v>234</c:v>
                </c:pt>
                <c:pt idx="264">
                  <c:v>237</c:v>
                </c:pt>
                <c:pt idx="265">
                  <c:v>240</c:v>
                </c:pt>
                <c:pt idx="266">
                  <c:v>242</c:v>
                </c:pt>
                <c:pt idx="267">
                  <c:v>249</c:v>
                </c:pt>
                <c:pt idx="268">
                  <c:v>235</c:v>
                </c:pt>
                <c:pt idx="269">
                  <c:v>235</c:v>
                </c:pt>
                <c:pt idx="270">
                  <c:v>237</c:v>
                </c:pt>
                <c:pt idx="271">
                  <c:v>243</c:v>
                </c:pt>
                <c:pt idx="272">
                  <c:v>266</c:v>
                </c:pt>
                <c:pt idx="273">
                  <c:v>251</c:v>
                </c:pt>
                <c:pt idx="274">
                  <c:v>248</c:v>
                </c:pt>
                <c:pt idx="275">
                  <c:v>245</c:v>
                </c:pt>
                <c:pt idx="276">
                  <c:v>245</c:v>
                </c:pt>
                <c:pt idx="277">
                  <c:v>259</c:v>
                </c:pt>
                <c:pt idx="278">
                  <c:v>262</c:v>
                </c:pt>
                <c:pt idx="279">
                  <c:v>251</c:v>
                </c:pt>
                <c:pt idx="280">
                  <c:v>275</c:v>
                </c:pt>
                <c:pt idx="281">
                  <c:v>258</c:v>
                </c:pt>
                <c:pt idx="282">
                  <c:v>259</c:v>
                </c:pt>
                <c:pt idx="283">
                  <c:v>265</c:v>
                </c:pt>
                <c:pt idx="284">
                  <c:v>257</c:v>
                </c:pt>
                <c:pt idx="285">
                  <c:v>259</c:v>
                </c:pt>
                <c:pt idx="286">
                  <c:v>240</c:v>
                </c:pt>
                <c:pt idx="287">
                  <c:v>253</c:v>
                </c:pt>
                <c:pt idx="288">
                  <c:v>248</c:v>
                </c:pt>
                <c:pt idx="289">
                  <c:v>251</c:v>
                </c:pt>
                <c:pt idx="290">
                  <c:v>257</c:v>
                </c:pt>
                <c:pt idx="291">
                  <c:v>256</c:v>
                </c:pt>
                <c:pt idx="292">
                  <c:v>283</c:v>
                </c:pt>
                <c:pt idx="293">
                  <c:v>294</c:v>
                </c:pt>
                <c:pt idx="294">
                  <c:v>278</c:v>
                </c:pt>
                <c:pt idx="295">
                  <c:v>285</c:v>
                </c:pt>
                <c:pt idx="296">
                  <c:v>257</c:v>
                </c:pt>
                <c:pt idx="297">
                  <c:v>255</c:v>
                </c:pt>
                <c:pt idx="298">
                  <c:v>277</c:v>
                </c:pt>
                <c:pt idx="299">
                  <c:v>279</c:v>
                </c:pt>
                <c:pt idx="300">
                  <c:v>248</c:v>
                </c:pt>
                <c:pt idx="301">
                  <c:v>246</c:v>
                </c:pt>
                <c:pt idx="302">
                  <c:v>280</c:v>
                </c:pt>
                <c:pt idx="303">
                  <c:v>262</c:v>
                </c:pt>
                <c:pt idx="304">
                  <c:v>272</c:v>
                </c:pt>
                <c:pt idx="305">
                  <c:v>262</c:v>
                </c:pt>
                <c:pt idx="306">
                  <c:v>256</c:v>
                </c:pt>
                <c:pt idx="307">
                  <c:v>284</c:v>
                </c:pt>
                <c:pt idx="308">
                  <c:v>277</c:v>
                </c:pt>
                <c:pt idx="309">
                  <c:v>266</c:v>
                </c:pt>
                <c:pt idx="310">
                  <c:v>262</c:v>
                </c:pt>
                <c:pt idx="311">
                  <c:v>258</c:v>
                </c:pt>
                <c:pt idx="312">
                  <c:v>271</c:v>
                </c:pt>
                <c:pt idx="313">
                  <c:v>274</c:v>
                </c:pt>
                <c:pt idx="314">
                  <c:v>272</c:v>
                </c:pt>
                <c:pt idx="315">
                  <c:v>222</c:v>
                </c:pt>
                <c:pt idx="316">
                  <c:v>273</c:v>
                </c:pt>
                <c:pt idx="317">
                  <c:v>296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Data!$I$1</c:f>
              <c:strCache>
                <c:ptCount val="1"/>
                <c:pt idx="0">
                  <c:v>Least-squares fit</c:v>
                </c:pt>
              </c:strCache>
            </c:strRef>
          </c:tx>
          <c:spPr>
            <a:ln w="50800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Data!$H$2:$H$3</c:f>
              <c:numCache>
                <c:formatCode>General</c:formatCode>
                <c:ptCount val="2"/>
                <c:pt idx="0">
                  <c:v>0</c:v>
                </c:pt>
                <c:pt idx="1">
                  <c:v>7915</c:v>
                </c:pt>
              </c:numCache>
            </c:numRef>
          </c:xVal>
          <c:yVal>
            <c:numRef>
              <c:f>Data!$I$2:$I$3</c:f>
              <c:numCache>
                <c:formatCode>General</c:formatCode>
                <c:ptCount val="2"/>
                <c:pt idx="0">
                  <c:v>63.316310289463544</c:v>
                </c:pt>
                <c:pt idx="1">
                  <c:v>276.00663067370635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2778920"/>
        <c:axId val="252779312"/>
      </c:scatterChart>
      <c:valAx>
        <c:axId val="252778920"/>
        <c:scaling>
          <c:orientation val="minMax"/>
          <c:max val="8000"/>
        </c:scaling>
        <c:delete val="0"/>
        <c:axPos val="b"/>
        <c:title>
          <c:tx>
            <c:rich>
              <a:bodyPr/>
              <a:lstStyle/>
              <a:p>
                <a:pPr>
                  <a:defRPr sz="1600" b="0"/>
                </a:pPr>
                <a:r>
                  <a:rPr lang="en-US" sz="1600" b="0"/>
                  <a:t>distance between machines (miles)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52779312"/>
        <c:crosses val="autoZero"/>
        <c:crossBetween val="midCat"/>
        <c:majorUnit val="1000"/>
      </c:valAx>
      <c:valAx>
        <c:axId val="252779312"/>
        <c:scaling>
          <c:orientation val="minMax"/>
          <c:max val="4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 b="0"/>
                </a:pPr>
                <a:r>
                  <a:rPr lang="en-US" sz="1600" b="0"/>
                  <a:t>median RTT (ms)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52778920"/>
        <c:crosses val="autoZero"/>
        <c:crossBetween val="midCat"/>
      </c:valAx>
      <c:spPr>
        <a:noFill/>
      </c:spPr>
    </c:plotArea>
    <c:legend>
      <c:legendPos val="t"/>
      <c:legendEntry>
        <c:idx val="0"/>
        <c:delete val="1"/>
      </c:legendEntry>
      <c:layout>
        <c:manualLayout>
          <c:xMode val="edge"/>
          <c:yMode val="edge"/>
          <c:x val="6.9059734209312496E-2"/>
          <c:y val="1.0140844620568133E-2"/>
          <c:w val="0.86706961879785893"/>
          <c:h val="6.7332014313762678E-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00">
        <a:alpha val="90000"/>
      </a:srgbClr>
    </a:solidFill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69476609541489"/>
          <c:y val="9.6784308211474088E-2"/>
          <c:w val="0.8351497386356147"/>
          <c:h val="0.71427502812148769"/>
        </c:manualLayout>
      </c:layout>
      <c:scatterChart>
        <c:scatterStyle val="lineMarker"/>
        <c:varyColors val="0"/>
        <c:ser>
          <c:idx val="0"/>
          <c:order val="0"/>
          <c:tx>
            <c:strRef>
              <c:f>Data!$B$1</c:f>
              <c:strCache>
                <c:ptCount val="1"/>
                <c:pt idx="0">
                  <c:v>Median RTT (ms)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C00000"/>
              </a:solidFill>
              <a:ln>
                <a:noFill/>
              </a:ln>
            </c:spPr>
          </c:marker>
          <c:xVal>
            <c:numRef>
              <c:f>Data!$N$2:$N$319</c:f>
              <c:numCache>
                <c:formatCode>General</c:formatCode>
                <c:ptCount val="318"/>
                <c:pt idx="0">
                  <c:v>0.5</c:v>
                </c:pt>
                <c:pt idx="1">
                  <c:v>25.5</c:v>
                </c:pt>
                <c:pt idx="2">
                  <c:v>50.5</c:v>
                </c:pt>
                <c:pt idx="3">
                  <c:v>75.5</c:v>
                </c:pt>
                <c:pt idx="4">
                  <c:v>100.5</c:v>
                </c:pt>
                <c:pt idx="5">
                  <c:v>125.5</c:v>
                </c:pt>
                <c:pt idx="6">
                  <c:v>150.5</c:v>
                </c:pt>
                <c:pt idx="7">
                  <c:v>175.5</c:v>
                </c:pt>
                <c:pt idx="8">
                  <c:v>200.5</c:v>
                </c:pt>
                <c:pt idx="9">
                  <c:v>225.5</c:v>
                </c:pt>
                <c:pt idx="10">
                  <c:v>250.5</c:v>
                </c:pt>
                <c:pt idx="11">
                  <c:v>275.5</c:v>
                </c:pt>
                <c:pt idx="12">
                  <c:v>300.5</c:v>
                </c:pt>
                <c:pt idx="13">
                  <c:v>325.5</c:v>
                </c:pt>
                <c:pt idx="14">
                  <c:v>350.5</c:v>
                </c:pt>
                <c:pt idx="15">
                  <c:v>375.5</c:v>
                </c:pt>
                <c:pt idx="16">
                  <c:v>400.5</c:v>
                </c:pt>
                <c:pt idx="17">
                  <c:v>425.5</c:v>
                </c:pt>
                <c:pt idx="18">
                  <c:v>450.5</c:v>
                </c:pt>
                <c:pt idx="19">
                  <c:v>475.5</c:v>
                </c:pt>
                <c:pt idx="20">
                  <c:v>500.5</c:v>
                </c:pt>
                <c:pt idx="21">
                  <c:v>525.5</c:v>
                </c:pt>
                <c:pt idx="22">
                  <c:v>550.5</c:v>
                </c:pt>
                <c:pt idx="23">
                  <c:v>575.5</c:v>
                </c:pt>
                <c:pt idx="24">
                  <c:v>600.5</c:v>
                </c:pt>
                <c:pt idx="25">
                  <c:v>625.5</c:v>
                </c:pt>
                <c:pt idx="26">
                  <c:v>650.5</c:v>
                </c:pt>
                <c:pt idx="27">
                  <c:v>675.5</c:v>
                </c:pt>
                <c:pt idx="28">
                  <c:v>700.5</c:v>
                </c:pt>
                <c:pt idx="29">
                  <c:v>725.5</c:v>
                </c:pt>
                <c:pt idx="30">
                  <c:v>750.5</c:v>
                </c:pt>
                <c:pt idx="31">
                  <c:v>775.5</c:v>
                </c:pt>
                <c:pt idx="32">
                  <c:v>800.5</c:v>
                </c:pt>
                <c:pt idx="33">
                  <c:v>825.5</c:v>
                </c:pt>
                <c:pt idx="34">
                  <c:v>850.5</c:v>
                </c:pt>
                <c:pt idx="35">
                  <c:v>875.5</c:v>
                </c:pt>
                <c:pt idx="36">
                  <c:v>900.5</c:v>
                </c:pt>
                <c:pt idx="37">
                  <c:v>925.5</c:v>
                </c:pt>
                <c:pt idx="38">
                  <c:v>950.5</c:v>
                </c:pt>
                <c:pt idx="39">
                  <c:v>975.5</c:v>
                </c:pt>
                <c:pt idx="40">
                  <c:v>1000.5</c:v>
                </c:pt>
                <c:pt idx="41">
                  <c:v>1025.5</c:v>
                </c:pt>
                <c:pt idx="42">
                  <c:v>1050.5</c:v>
                </c:pt>
                <c:pt idx="43">
                  <c:v>1075.5</c:v>
                </c:pt>
                <c:pt idx="44">
                  <c:v>1100.5</c:v>
                </c:pt>
                <c:pt idx="45">
                  <c:v>1125.5</c:v>
                </c:pt>
                <c:pt idx="46">
                  <c:v>1150.5</c:v>
                </c:pt>
                <c:pt idx="47">
                  <c:v>1175.5</c:v>
                </c:pt>
                <c:pt idx="48">
                  <c:v>1200.5</c:v>
                </c:pt>
                <c:pt idx="49">
                  <c:v>1225.5</c:v>
                </c:pt>
                <c:pt idx="50">
                  <c:v>1250.5</c:v>
                </c:pt>
                <c:pt idx="51">
                  <c:v>1275.5</c:v>
                </c:pt>
                <c:pt idx="52">
                  <c:v>1300.5</c:v>
                </c:pt>
                <c:pt idx="53">
                  <c:v>1325.5</c:v>
                </c:pt>
                <c:pt idx="54">
                  <c:v>1350.5</c:v>
                </c:pt>
                <c:pt idx="55">
                  <c:v>1375.5</c:v>
                </c:pt>
                <c:pt idx="56">
                  <c:v>1400.5</c:v>
                </c:pt>
                <c:pt idx="57">
                  <c:v>1425.5</c:v>
                </c:pt>
                <c:pt idx="58">
                  <c:v>1450.5</c:v>
                </c:pt>
                <c:pt idx="59">
                  <c:v>1475.5</c:v>
                </c:pt>
                <c:pt idx="60">
                  <c:v>1500.5</c:v>
                </c:pt>
                <c:pt idx="61">
                  <c:v>1525.5</c:v>
                </c:pt>
                <c:pt idx="62">
                  <c:v>1550.5</c:v>
                </c:pt>
                <c:pt idx="63">
                  <c:v>1575.5</c:v>
                </c:pt>
                <c:pt idx="64">
                  <c:v>1600.5</c:v>
                </c:pt>
                <c:pt idx="65">
                  <c:v>1625.5</c:v>
                </c:pt>
                <c:pt idx="66">
                  <c:v>1650.5</c:v>
                </c:pt>
                <c:pt idx="67">
                  <c:v>1675.5</c:v>
                </c:pt>
                <c:pt idx="68">
                  <c:v>1700.5</c:v>
                </c:pt>
                <c:pt idx="69">
                  <c:v>1725.5</c:v>
                </c:pt>
                <c:pt idx="70">
                  <c:v>1750.5</c:v>
                </c:pt>
                <c:pt idx="71">
                  <c:v>1775.5</c:v>
                </c:pt>
                <c:pt idx="72">
                  <c:v>1800.5</c:v>
                </c:pt>
                <c:pt idx="73">
                  <c:v>1825.5</c:v>
                </c:pt>
                <c:pt idx="74">
                  <c:v>1850.5</c:v>
                </c:pt>
                <c:pt idx="75">
                  <c:v>1875.5</c:v>
                </c:pt>
                <c:pt idx="76">
                  <c:v>1900.5</c:v>
                </c:pt>
                <c:pt idx="77">
                  <c:v>1925.5</c:v>
                </c:pt>
                <c:pt idx="78">
                  <c:v>1950.5</c:v>
                </c:pt>
                <c:pt idx="79">
                  <c:v>1975.5</c:v>
                </c:pt>
                <c:pt idx="80">
                  <c:v>2000.5</c:v>
                </c:pt>
                <c:pt idx="81">
                  <c:v>2025.5</c:v>
                </c:pt>
                <c:pt idx="82">
                  <c:v>2050.5</c:v>
                </c:pt>
                <c:pt idx="83">
                  <c:v>2075.5</c:v>
                </c:pt>
                <c:pt idx="84">
                  <c:v>2100.5</c:v>
                </c:pt>
                <c:pt idx="85">
                  <c:v>2125.5</c:v>
                </c:pt>
                <c:pt idx="86">
                  <c:v>2150.5</c:v>
                </c:pt>
                <c:pt idx="87">
                  <c:v>2175.5</c:v>
                </c:pt>
                <c:pt idx="88">
                  <c:v>2200.5</c:v>
                </c:pt>
                <c:pt idx="89">
                  <c:v>2225.5</c:v>
                </c:pt>
                <c:pt idx="90">
                  <c:v>2250.5</c:v>
                </c:pt>
                <c:pt idx="91">
                  <c:v>2275.5</c:v>
                </c:pt>
                <c:pt idx="92">
                  <c:v>2300.5</c:v>
                </c:pt>
                <c:pt idx="93">
                  <c:v>2325.5</c:v>
                </c:pt>
                <c:pt idx="94">
                  <c:v>2350.5</c:v>
                </c:pt>
                <c:pt idx="95">
                  <c:v>2375.5</c:v>
                </c:pt>
                <c:pt idx="96">
                  <c:v>2400.5</c:v>
                </c:pt>
                <c:pt idx="97">
                  <c:v>2425.5</c:v>
                </c:pt>
                <c:pt idx="98">
                  <c:v>2450.5</c:v>
                </c:pt>
                <c:pt idx="99">
                  <c:v>2475.5</c:v>
                </c:pt>
                <c:pt idx="100">
                  <c:v>2500.5</c:v>
                </c:pt>
                <c:pt idx="101">
                  <c:v>2525.5</c:v>
                </c:pt>
                <c:pt idx="102">
                  <c:v>2550.5</c:v>
                </c:pt>
                <c:pt idx="103">
                  <c:v>2575.5</c:v>
                </c:pt>
                <c:pt idx="104">
                  <c:v>2600.5</c:v>
                </c:pt>
                <c:pt idx="105">
                  <c:v>2625.5</c:v>
                </c:pt>
                <c:pt idx="106">
                  <c:v>2650.5</c:v>
                </c:pt>
                <c:pt idx="107">
                  <c:v>2675.5</c:v>
                </c:pt>
                <c:pt idx="108">
                  <c:v>2700.5</c:v>
                </c:pt>
                <c:pt idx="109">
                  <c:v>2725.5</c:v>
                </c:pt>
                <c:pt idx="110">
                  <c:v>2750.5</c:v>
                </c:pt>
                <c:pt idx="111">
                  <c:v>2775.5</c:v>
                </c:pt>
                <c:pt idx="112">
                  <c:v>2800.5</c:v>
                </c:pt>
                <c:pt idx="113">
                  <c:v>2825.5</c:v>
                </c:pt>
                <c:pt idx="114">
                  <c:v>2850.5</c:v>
                </c:pt>
                <c:pt idx="115">
                  <c:v>2875.5</c:v>
                </c:pt>
                <c:pt idx="116">
                  <c:v>2900.5</c:v>
                </c:pt>
                <c:pt idx="117">
                  <c:v>2925.5</c:v>
                </c:pt>
                <c:pt idx="118">
                  <c:v>2950.5</c:v>
                </c:pt>
                <c:pt idx="119">
                  <c:v>2975.5</c:v>
                </c:pt>
                <c:pt idx="120">
                  <c:v>3000.5</c:v>
                </c:pt>
                <c:pt idx="121">
                  <c:v>3025.5</c:v>
                </c:pt>
                <c:pt idx="122">
                  <c:v>3050.5</c:v>
                </c:pt>
                <c:pt idx="123">
                  <c:v>3075.5</c:v>
                </c:pt>
                <c:pt idx="124">
                  <c:v>3100.5</c:v>
                </c:pt>
                <c:pt idx="125">
                  <c:v>3125.5</c:v>
                </c:pt>
                <c:pt idx="126">
                  <c:v>3150.5</c:v>
                </c:pt>
                <c:pt idx="127">
                  <c:v>3175.5</c:v>
                </c:pt>
                <c:pt idx="128">
                  <c:v>3200.5</c:v>
                </c:pt>
                <c:pt idx="129">
                  <c:v>3225.5</c:v>
                </c:pt>
                <c:pt idx="130">
                  <c:v>3250.5</c:v>
                </c:pt>
                <c:pt idx="131">
                  <c:v>3275.5</c:v>
                </c:pt>
                <c:pt idx="132">
                  <c:v>3300.5</c:v>
                </c:pt>
                <c:pt idx="133">
                  <c:v>3325.5</c:v>
                </c:pt>
                <c:pt idx="134">
                  <c:v>3350.5</c:v>
                </c:pt>
                <c:pt idx="135">
                  <c:v>3375.5</c:v>
                </c:pt>
                <c:pt idx="136">
                  <c:v>3400.5</c:v>
                </c:pt>
                <c:pt idx="137">
                  <c:v>3425.5</c:v>
                </c:pt>
                <c:pt idx="138">
                  <c:v>3450.5</c:v>
                </c:pt>
                <c:pt idx="139">
                  <c:v>3475.5</c:v>
                </c:pt>
                <c:pt idx="140">
                  <c:v>3500.5</c:v>
                </c:pt>
                <c:pt idx="141">
                  <c:v>3525.5</c:v>
                </c:pt>
                <c:pt idx="142">
                  <c:v>3550.5</c:v>
                </c:pt>
                <c:pt idx="143">
                  <c:v>3575.5</c:v>
                </c:pt>
                <c:pt idx="144">
                  <c:v>3600.5</c:v>
                </c:pt>
                <c:pt idx="145">
                  <c:v>3625.5</c:v>
                </c:pt>
                <c:pt idx="146">
                  <c:v>3650.5</c:v>
                </c:pt>
                <c:pt idx="147">
                  <c:v>3675.5</c:v>
                </c:pt>
                <c:pt idx="148">
                  <c:v>3700.5</c:v>
                </c:pt>
                <c:pt idx="149">
                  <c:v>3725.5</c:v>
                </c:pt>
                <c:pt idx="150">
                  <c:v>3750.5</c:v>
                </c:pt>
                <c:pt idx="151">
                  <c:v>3775.5</c:v>
                </c:pt>
                <c:pt idx="152">
                  <c:v>3800.5</c:v>
                </c:pt>
                <c:pt idx="153">
                  <c:v>3825.5</c:v>
                </c:pt>
                <c:pt idx="154">
                  <c:v>3850.5</c:v>
                </c:pt>
                <c:pt idx="155">
                  <c:v>3875.5</c:v>
                </c:pt>
                <c:pt idx="156">
                  <c:v>3900.5</c:v>
                </c:pt>
                <c:pt idx="157">
                  <c:v>3925.5</c:v>
                </c:pt>
                <c:pt idx="158">
                  <c:v>3950.5</c:v>
                </c:pt>
                <c:pt idx="159">
                  <c:v>3975.5</c:v>
                </c:pt>
                <c:pt idx="160">
                  <c:v>4000.5</c:v>
                </c:pt>
                <c:pt idx="161">
                  <c:v>4025.5</c:v>
                </c:pt>
                <c:pt idx="162">
                  <c:v>4050.5</c:v>
                </c:pt>
                <c:pt idx="163">
                  <c:v>4075.5</c:v>
                </c:pt>
                <c:pt idx="164">
                  <c:v>4100.5</c:v>
                </c:pt>
                <c:pt idx="165">
                  <c:v>4125.5</c:v>
                </c:pt>
                <c:pt idx="166">
                  <c:v>4150.5</c:v>
                </c:pt>
                <c:pt idx="167">
                  <c:v>4175.5</c:v>
                </c:pt>
                <c:pt idx="168">
                  <c:v>4200.5</c:v>
                </c:pt>
                <c:pt idx="169">
                  <c:v>4225.5</c:v>
                </c:pt>
                <c:pt idx="170">
                  <c:v>4250.5</c:v>
                </c:pt>
                <c:pt idx="171">
                  <c:v>4275.5</c:v>
                </c:pt>
                <c:pt idx="172">
                  <c:v>4300.5</c:v>
                </c:pt>
                <c:pt idx="173">
                  <c:v>4325.5</c:v>
                </c:pt>
                <c:pt idx="174">
                  <c:v>4350.5</c:v>
                </c:pt>
                <c:pt idx="175">
                  <c:v>4375.5</c:v>
                </c:pt>
                <c:pt idx="176">
                  <c:v>4400.5</c:v>
                </c:pt>
                <c:pt idx="177">
                  <c:v>4425.5</c:v>
                </c:pt>
                <c:pt idx="178">
                  <c:v>4450.5</c:v>
                </c:pt>
                <c:pt idx="179">
                  <c:v>4475.5</c:v>
                </c:pt>
                <c:pt idx="180">
                  <c:v>4500.5</c:v>
                </c:pt>
                <c:pt idx="181">
                  <c:v>4525.5</c:v>
                </c:pt>
                <c:pt idx="182">
                  <c:v>4550.5</c:v>
                </c:pt>
                <c:pt idx="183">
                  <c:v>4575.5</c:v>
                </c:pt>
                <c:pt idx="184">
                  <c:v>4600.5</c:v>
                </c:pt>
                <c:pt idx="185">
                  <c:v>4625.5</c:v>
                </c:pt>
                <c:pt idx="186">
                  <c:v>4650.5</c:v>
                </c:pt>
                <c:pt idx="187">
                  <c:v>4675.5</c:v>
                </c:pt>
                <c:pt idx="188">
                  <c:v>4700.5</c:v>
                </c:pt>
                <c:pt idx="189">
                  <c:v>4725.5</c:v>
                </c:pt>
                <c:pt idx="190">
                  <c:v>4750.5</c:v>
                </c:pt>
                <c:pt idx="191">
                  <c:v>4775.5</c:v>
                </c:pt>
                <c:pt idx="192">
                  <c:v>4800.5</c:v>
                </c:pt>
                <c:pt idx="193">
                  <c:v>4825.5</c:v>
                </c:pt>
                <c:pt idx="194">
                  <c:v>4850.5</c:v>
                </c:pt>
                <c:pt idx="195">
                  <c:v>4875.5</c:v>
                </c:pt>
                <c:pt idx="196">
                  <c:v>4900.5</c:v>
                </c:pt>
                <c:pt idx="197">
                  <c:v>4925.5</c:v>
                </c:pt>
                <c:pt idx="198">
                  <c:v>4950.5</c:v>
                </c:pt>
                <c:pt idx="199">
                  <c:v>4975.5</c:v>
                </c:pt>
                <c:pt idx="200">
                  <c:v>5000.5</c:v>
                </c:pt>
                <c:pt idx="201">
                  <c:v>5025.5</c:v>
                </c:pt>
                <c:pt idx="202">
                  <c:v>5050.5</c:v>
                </c:pt>
                <c:pt idx="203">
                  <c:v>5075.5</c:v>
                </c:pt>
                <c:pt idx="204">
                  <c:v>5100.5</c:v>
                </c:pt>
                <c:pt idx="205">
                  <c:v>5125.5</c:v>
                </c:pt>
                <c:pt idx="206">
                  <c:v>5150.5</c:v>
                </c:pt>
                <c:pt idx="207">
                  <c:v>5175.5</c:v>
                </c:pt>
                <c:pt idx="208">
                  <c:v>5200.5</c:v>
                </c:pt>
                <c:pt idx="209">
                  <c:v>5225.5</c:v>
                </c:pt>
                <c:pt idx="210">
                  <c:v>5250.5</c:v>
                </c:pt>
                <c:pt idx="211">
                  <c:v>5275.5</c:v>
                </c:pt>
                <c:pt idx="212">
                  <c:v>5300.5</c:v>
                </c:pt>
                <c:pt idx="213">
                  <c:v>5325.5</c:v>
                </c:pt>
                <c:pt idx="214">
                  <c:v>5350.5</c:v>
                </c:pt>
                <c:pt idx="215">
                  <c:v>5375.5</c:v>
                </c:pt>
                <c:pt idx="216">
                  <c:v>5400.5</c:v>
                </c:pt>
                <c:pt idx="217">
                  <c:v>5425.5</c:v>
                </c:pt>
                <c:pt idx="218">
                  <c:v>5450.5</c:v>
                </c:pt>
                <c:pt idx="219">
                  <c:v>5475.5</c:v>
                </c:pt>
                <c:pt idx="220">
                  <c:v>5500.5</c:v>
                </c:pt>
                <c:pt idx="221">
                  <c:v>5525.5</c:v>
                </c:pt>
                <c:pt idx="222">
                  <c:v>5550.5</c:v>
                </c:pt>
                <c:pt idx="223">
                  <c:v>5575.5</c:v>
                </c:pt>
                <c:pt idx="224">
                  <c:v>5600.5</c:v>
                </c:pt>
                <c:pt idx="225">
                  <c:v>5625.5</c:v>
                </c:pt>
                <c:pt idx="226">
                  <c:v>5650.5</c:v>
                </c:pt>
                <c:pt idx="227">
                  <c:v>5675.5</c:v>
                </c:pt>
                <c:pt idx="228">
                  <c:v>5700.5</c:v>
                </c:pt>
                <c:pt idx="229">
                  <c:v>5725.5</c:v>
                </c:pt>
                <c:pt idx="230">
                  <c:v>5750.5</c:v>
                </c:pt>
                <c:pt idx="231">
                  <c:v>5775.5</c:v>
                </c:pt>
                <c:pt idx="232">
                  <c:v>5800.5</c:v>
                </c:pt>
                <c:pt idx="233">
                  <c:v>5825.5</c:v>
                </c:pt>
                <c:pt idx="234">
                  <c:v>5850.5</c:v>
                </c:pt>
                <c:pt idx="235">
                  <c:v>5875.5</c:v>
                </c:pt>
                <c:pt idx="236">
                  <c:v>5900.5</c:v>
                </c:pt>
                <c:pt idx="237">
                  <c:v>5925.5</c:v>
                </c:pt>
                <c:pt idx="238">
                  <c:v>5950.5</c:v>
                </c:pt>
                <c:pt idx="239">
                  <c:v>5975.5</c:v>
                </c:pt>
                <c:pt idx="240">
                  <c:v>6000.5</c:v>
                </c:pt>
                <c:pt idx="241">
                  <c:v>6025.5</c:v>
                </c:pt>
                <c:pt idx="242">
                  <c:v>6050.5</c:v>
                </c:pt>
                <c:pt idx="243">
                  <c:v>6075.5</c:v>
                </c:pt>
                <c:pt idx="244">
                  <c:v>6100.5</c:v>
                </c:pt>
                <c:pt idx="245">
                  <c:v>6125.5</c:v>
                </c:pt>
                <c:pt idx="246">
                  <c:v>6150.5</c:v>
                </c:pt>
                <c:pt idx="247">
                  <c:v>6175.5</c:v>
                </c:pt>
                <c:pt idx="248">
                  <c:v>6200.5</c:v>
                </c:pt>
                <c:pt idx="249">
                  <c:v>6225.5</c:v>
                </c:pt>
                <c:pt idx="250">
                  <c:v>6250.5</c:v>
                </c:pt>
                <c:pt idx="251">
                  <c:v>6275.5</c:v>
                </c:pt>
                <c:pt idx="252">
                  <c:v>6300.5</c:v>
                </c:pt>
                <c:pt idx="253">
                  <c:v>6325.5</c:v>
                </c:pt>
                <c:pt idx="254">
                  <c:v>6350.5</c:v>
                </c:pt>
                <c:pt idx="255">
                  <c:v>6375.5</c:v>
                </c:pt>
                <c:pt idx="256">
                  <c:v>6400.5</c:v>
                </c:pt>
                <c:pt idx="257">
                  <c:v>6425.5</c:v>
                </c:pt>
                <c:pt idx="258">
                  <c:v>6450.5</c:v>
                </c:pt>
                <c:pt idx="259">
                  <c:v>6475.5</c:v>
                </c:pt>
                <c:pt idx="260">
                  <c:v>6500.5</c:v>
                </c:pt>
                <c:pt idx="261">
                  <c:v>6525.5</c:v>
                </c:pt>
                <c:pt idx="262">
                  <c:v>6550.5</c:v>
                </c:pt>
                <c:pt idx="263">
                  <c:v>6575.5</c:v>
                </c:pt>
                <c:pt idx="264">
                  <c:v>6600.5</c:v>
                </c:pt>
                <c:pt idx="265">
                  <c:v>6625.5</c:v>
                </c:pt>
                <c:pt idx="266">
                  <c:v>6650.5</c:v>
                </c:pt>
                <c:pt idx="267">
                  <c:v>6675.5</c:v>
                </c:pt>
                <c:pt idx="268">
                  <c:v>6700.5</c:v>
                </c:pt>
                <c:pt idx="269">
                  <c:v>6725.5</c:v>
                </c:pt>
                <c:pt idx="270">
                  <c:v>6750.5</c:v>
                </c:pt>
                <c:pt idx="271">
                  <c:v>6775.5</c:v>
                </c:pt>
                <c:pt idx="272">
                  <c:v>6800.5</c:v>
                </c:pt>
                <c:pt idx="273">
                  <c:v>6825.5</c:v>
                </c:pt>
                <c:pt idx="274">
                  <c:v>6850.5</c:v>
                </c:pt>
                <c:pt idx="275">
                  <c:v>6875.5</c:v>
                </c:pt>
                <c:pt idx="276">
                  <c:v>6900.5</c:v>
                </c:pt>
                <c:pt idx="277">
                  <c:v>6925.5</c:v>
                </c:pt>
                <c:pt idx="278">
                  <c:v>6950.5</c:v>
                </c:pt>
                <c:pt idx="279">
                  <c:v>6975.5</c:v>
                </c:pt>
                <c:pt idx="280">
                  <c:v>7000.5</c:v>
                </c:pt>
                <c:pt idx="281">
                  <c:v>7025.5</c:v>
                </c:pt>
                <c:pt idx="282">
                  <c:v>7050.5</c:v>
                </c:pt>
                <c:pt idx="283">
                  <c:v>7075.5</c:v>
                </c:pt>
                <c:pt idx="284">
                  <c:v>7100.5</c:v>
                </c:pt>
                <c:pt idx="285">
                  <c:v>7125.5</c:v>
                </c:pt>
                <c:pt idx="286">
                  <c:v>7150.5</c:v>
                </c:pt>
                <c:pt idx="287">
                  <c:v>7175.5</c:v>
                </c:pt>
                <c:pt idx="288">
                  <c:v>7200.5</c:v>
                </c:pt>
                <c:pt idx="289">
                  <c:v>7225.5</c:v>
                </c:pt>
                <c:pt idx="290">
                  <c:v>7250.5</c:v>
                </c:pt>
                <c:pt idx="291">
                  <c:v>7275.5</c:v>
                </c:pt>
                <c:pt idx="292">
                  <c:v>7300.5</c:v>
                </c:pt>
                <c:pt idx="293">
                  <c:v>7325.5</c:v>
                </c:pt>
                <c:pt idx="294">
                  <c:v>7350.5</c:v>
                </c:pt>
                <c:pt idx="295">
                  <c:v>7375.5</c:v>
                </c:pt>
                <c:pt idx="296">
                  <c:v>7400.5</c:v>
                </c:pt>
                <c:pt idx="297">
                  <c:v>7425.5</c:v>
                </c:pt>
                <c:pt idx="298">
                  <c:v>7450.5</c:v>
                </c:pt>
                <c:pt idx="299">
                  <c:v>7475.5</c:v>
                </c:pt>
                <c:pt idx="300">
                  <c:v>7500.5</c:v>
                </c:pt>
                <c:pt idx="301">
                  <c:v>7525.5</c:v>
                </c:pt>
                <c:pt idx="302">
                  <c:v>7550.5</c:v>
                </c:pt>
                <c:pt idx="303">
                  <c:v>7575.5</c:v>
                </c:pt>
                <c:pt idx="304">
                  <c:v>7600.5</c:v>
                </c:pt>
                <c:pt idx="305">
                  <c:v>7625.5</c:v>
                </c:pt>
                <c:pt idx="306">
                  <c:v>7650.5</c:v>
                </c:pt>
                <c:pt idx="307">
                  <c:v>7675.5</c:v>
                </c:pt>
                <c:pt idx="308">
                  <c:v>7700.5</c:v>
                </c:pt>
                <c:pt idx="309">
                  <c:v>7725.5</c:v>
                </c:pt>
                <c:pt idx="310">
                  <c:v>7750.5</c:v>
                </c:pt>
                <c:pt idx="311">
                  <c:v>7775.5</c:v>
                </c:pt>
                <c:pt idx="312">
                  <c:v>7800.5</c:v>
                </c:pt>
                <c:pt idx="313">
                  <c:v>7825.5</c:v>
                </c:pt>
                <c:pt idx="314">
                  <c:v>7850.5</c:v>
                </c:pt>
                <c:pt idx="315">
                  <c:v>7875.5</c:v>
                </c:pt>
                <c:pt idx="316">
                  <c:v>7900.5</c:v>
                </c:pt>
                <c:pt idx="317">
                  <c:v>7925.5</c:v>
                </c:pt>
              </c:numCache>
            </c:numRef>
          </c:xVal>
          <c:yVal>
            <c:numRef>
              <c:f>Data!$O$2:$O$319</c:f>
              <c:numCache>
                <c:formatCode>General</c:formatCode>
                <c:ptCount val="318"/>
                <c:pt idx="0">
                  <c:v>64</c:v>
                </c:pt>
                <c:pt idx="1">
                  <c:v>49</c:v>
                </c:pt>
                <c:pt idx="2">
                  <c:v>51</c:v>
                </c:pt>
                <c:pt idx="3">
                  <c:v>55</c:v>
                </c:pt>
                <c:pt idx="4">
                  <c:v>56</c:v>
                </c:pt>
                <c:pt idx="5">
                  <c:v>60</c:v>
                </c:pt>
                <c:pt idx="6">
                  <c:v>62</c:v>
                </c:pt>
                <c:pt idx="7">
                  <c:v>65</c:v>
                </c:pt>
                <c:pt idx="8">
                  <c:v>65</c:v>
                </c:pt>
                <c:pt idx="9">
                  <c:v>60</c:v>
                </c:pt>
                <c:pt idx="10">
                  <c:v>63</c:v>
                </c:pt>
                <c:pt idx="11">
                  <c:v>64</c:v>
                </c:pt>
                <c:pt idx="12">
                  <c:v>66</c:v>
                </c:pt>
                <c:pt idx="13">
                  <c:v>65</c:v>
                </c:pt>
                <c:pt idx="14">
                  <c:v>66</c:v>
                </c:pt>
                <c:pt idx="15">
                  <c:v>68</c:v>
                </c:pt>
                <c:pt idx="16">
                  <c:v>72</c:v>
                </c:pt>
                <c:pt idx="17">
                  <c:v>70</c:v>
                </c:pt>
                <c:pt idx="18">
                  <c:v>71</c:v>
                </c:pt>
                <c:pt idx="19">
                  <c:v>72</c:v>
                </c:pt>
                <c:pt idx="20">
                  <c:v>74</c:v>
                </c:pt>
                <c:pt idx="21">
                  <c:v>76</c:v>
                </c:pt>
                <c:pt idx="22">
                  <c:v>77</c:v>
                </c:pt>
                <c:pt idx="23">
                  <c:v>78</c:v>
                </c:pt>
                <c:pt idx="24">
                  <c:v>76</c:v>
                </c:pt>
                <c:pt idx="25">
                  <c:v>77</c:v>
                </c:pt>
                <c:pt idx="26">
                  <c:v>77</c:v>
                </c:pt>
                <c:pt idx="27">
                  <c:v>78</c:v>
                </c:pt>
                <c:pt idx="28">
                  <c:v>79</c:v>
                </c:pt>
                <c:pt idx="29">
                  <c:v>79</c:v>
                </c:pt>
                <c:pt idx="30">
                  <c:v>82</c:v>
                </c:pt>
                <c:pt idx="31">
                  <c:v>81</c:v>
                </c:pt>
                <c:pt idx="32">
                  <c:v>83</c:v>
                </c:pt>
                <c:pt idx="33">
                  <c:v>89</c:v>
                </c:pt>
                <c:pt idx="34">
                  <c:v>83</c:v>
                </c:pt>
                <c:pt idx="35">
                  <c:v>85</c:v>
                </c:pt>
                <c:pt idx="36">
                  <c:v>87</c:v>
                </c:pt>
                <c:pt idx="37">
                  <c:v>85</c:v>
                </c:pt>
                <c:pt idx="38">
                  <c:v>89</c:v>
                </c:pt>
                <c:pt idx="39">
                  <c:v>88</c:v>
                </c:pt>
                <c:pt idx="40">
                  <c:v>89</c:v>
                </c:pt>
                <c:pt idx="41">
                  <c:v>90</c:v>
                </c:pt>
                <c:pt idx="42">
                  <c:v>90</c:v>
                </c:pt>
                <c:pt idx="43">
                  <c:v>91</c:v>
                </c:pt>
                <c:pt idx="44">
                  <c:v>94</c:v>
                </c:pt>
                <c:pt idx="45">
                  <c:v>94</c:v>
                </c:pt>
                <c:pt idx="46">
                  <c:v>96</c:v>
                </c:pt>
                <c:pt idx="47">
                  <c:v>96</c:v>
                </c:pt>
                <c:pt idx="48">
                  <c:v>95</c:v>
                </c:pt>
                <c:pt idx="49">
                  <c:v>94</c:v>
                </c:pt>
                <c:pt idx="50">
                  <c:v>102</c:v>
                </c:pt>
                <c:pt idx="51">
                  <c:v>103</c:v>
                </c:pt>
                <c:pt idx="52">
                  <c:v>102</c:v>
                </c:pt>
                <c:pt idx="53">
                  <c:v>106</c:v>
                </c:pt>
                <c:pt idx="54">
                  <c:v>103</c:v>
                </c:pt>
                <c:pt idx="55">
                  <c:v>107</c:v>
                </c:pt>
                <c:pt idx="56">
                  <c:v>104</c:v>
                </c:pt>
                <c:pt idx="57">
                  <c:v>108</c:v>
                </c:pt>
                <c:pt idx="58">
                  <c:v>106</c:v>
                </c:pt>
                <c:pt idx="59">
                  <c:v>112</c:v>
                </c:pt>
                <c:pt idx="60">
                  <c:v>108</c:v>
                </c:pt>
                <c:pt idx="61">
                  <c:v>114</c:v>
                </c:pt>
                <c:pt idx="62">
                  <c:v>114</c:v>
                </c:pt>
                <c:pt idx="63">
                  <c:v>111</c:v>
                </c:pt>
                <c:pt idx="64">
                  <c:v>108</c:v>
                </c:pt>
                <c:pt idx="65">
                  <c:v>116</c:v>
                </c:pt>
                <c:pt idx="66">
                  <c:v>115</c:v>
                </c:pt>
                <c:pt idx="67">
                  <c:v>116</c:v>
                </c:pt>
                <c:pt idx="68">
                  <c:v>113</c:v>
                </c:pt>
                <c:pt idx="69">
                  <c:v>112</c:v>
                </c:pt>
                <c:pt idx="70">
                  <c:v>118</c:v>
                </c:pt>
                <c:pt idx="71">
                  <c:v>116</c:v>
                </c:pt>
                <c:pt idx="72">
                  <c:v>125</c:v>
                </c:pt>
                <c:pt idx="73">
                  <c:v>123</c:v>
                </c:pt>
                <c:pt idx="74">
                  <c:v>121</c:v>
                </c:pt>
                <c:pt idx="75">
                  <c:v>120</c:v>
                </c:pt>
                <c:pt idx="76">
                  <c:v>124</c:v>
                </c:pt>
                <c:pt idx="77">
                  <c:v>124</c:v>
                </c:pt>
                <c:pt idx="78">
                  <c:v>120</c:v>
                </c:pt>
                <c:pt idx="79">
                  <c:v>120</c:v>
                </c:pt>
                <c:pt idx="80">
                  <c:v>125</c:v>
                </c:pt>
                <c:pt idx="81">
                  <c:v>123</c:v>
                </c:pt>
                <c:pt idx="82">
                  <c:v>120</c:v>
                </c:pt>
                <c:pt idx="83">
                  <c:v>125</c:v>
                </c:pt>
                <c:pt idx="84">
                  <c:v>126</c:v>
                </c:pt>
                <c:pt idx="85">
                  <c:v>126</c:v>
                </c:pt>
                <c:pt idx="86">
                  <c:v>127</c:v>
                </c:pt>
                <c:pt idx="87">
                  <c:v>126</c:v>
                </c:pt>
                <c:pt idx="88">
                  <c:v>124</c:v>
                </c:pt>
                <c:pt idx="89">
                  <c:v>130</c:v>
                </c:pt>
                <c:pt idx="90">
                  <c:v>126</c:v>
                </c:pt>
                <c:pt idx="91">
                  <c:v>125</c:v>
                </c:pt>
                <c:pt idx="92">
                  <c:v>128</c:v>
                </c:pt>
                <c:pt idx="93">
                  <c:v>126</c:v>
                </c:pt>
                <c:pt idx="94">
                  <c:v>126</c:v>
                </c:pt>
                <c:pt idx="95">
                  <c:v>124</c:v>
                </c:pt>
                <c:pt idx="96">
                  <c:v>124</c:v>
                </c:pt>
                <c:pt idx="97">
                  <c:v>124</c:v>
                </c:pt>
                <c:pt idx="98">
                  <c:v>125</c:v>
                </c:pt>
                <c:pt idx="99">
                  <c:v>125</c:v>
                </c:pt>
                <c:pt idx="100">
                  <c:v>124</c:v>
                </c:pt>
                <c:pt idx="101">
                  <c:v>125</c:v>
                </c:pt>
                <c:pt idx="102">
                  <c:v>123</c:v>
                </c:pt>
                <c:pt idx="103">
                  <c:v>126</c:v>
                </c:pt>
                <c:pt idx="104">
                  <c:v>127</c:v>
                </c:pt>
                <c:pt idx="105">
                  <c:v>135</c:v>
                </c:pt>
                <c:pt idx="106">
                  <c:v>141</c:v>
                </c:pt>
                <c:pt idx="107">
                  <c:v>134</c:v>
                </c:pt>
                <c:pt idx="108">
                  <c:v>136</c:v>
                </c:pt>
                <c:pt idx="109">
                  <c:v>152</c:v>
                </c:pt>
                <c:pt idx="110">
                  <c:v>164</c:v>
                </c:pt>
                <c:pt idx="111">
                  <c:v>158</c:v>
                </c:pt>
                <c:pt idx="112">
                  <c:v>166</c:v>
                </c:pt>
                <c:pt idx="113">
                  <c:v>156</c:v>
                </c:pt>
                <c:pt idx="114">
                  <c:v>165</c:v>
                </c:pt>
                <c:pt idx="115">
                  <c:v>166</c:v>
                </c:pt>
                <c:pt idx="116">
                  <c:v>157</c:v>
                </c:pt>
                <c:pt idx="117">
                  <c:v>168</c:v>
                </c:pt>
                <c:pt idx="118">
                  <c:v>159</c:v>
                </c:pt>
                <c:pt idx="119">
                  <c:v>175</c:v>
                </c:pt>
                <c:pt idx="120">
                  <c:v>171</c:v>
                </c:pt>
                <c:pt idx="121">
                  <c:v>159</c:v>
                </c:pt>
                <c:pt idx="122">
                  <c:v>158</c:v>
                </c:pt>
                <c:pt idx="123">
                  <c:v>167</c:v>
                </c:pt>
                <c:pt idx="124">
                  <c:v>160</c:v>
                </c:pt>
                <c:pt idx="125">
                  <c:v>157</c:v>
                </c:pt>
                <c:pt idx="126">
                  <c:v>159</c:v>
                </c:pt>
                <c:pt idx="127">
                  <c:v>155</c:v>
                </c:pt>
                <c:pt idx="128">
                  <c:v>150</c:v>
                </c:pt>
                <c:pt idx="129">
                  <c:v>153</c:v>
                </c:pt>
                <c:pt idx="130">
                  <c:v>150</c:v>
                </c:pt>
                <c:pt idx="131">
                  <c:v>148</c:v>
                </c:pt>
                <c:pt idx="132">
                  <c:v>157</c:v>
                </c:pt>
                <c:pt idx="133">
                  <c:v>143</c:v>
                </c:pt>
                <c:pt idx="134">
                  <c:v>148</c:v>
                </c:pt>
                <c:pt idx="135">
                  <c:v>149</c:v>
                </c:pt>
                <c:pt idx="136">
                  <c:v>153</c:v>
                </c:pt>
                <c:pt idx="137">
                  <c:v>149</c:v>
                </c:pt>
                <c:pt idx="138">
                  <c:v>145</c:v>
                </c:pt>
                <c:pt idx="139">
                  <c:v>149</c:v>
                </c:pt>
                <c:pt idx="140">
                  <c:v>153</c:v>
                </c:pt>
                <c:pt idx="141">
                  <c:v>149</c:v>
                </c:pt>
                <c:pt idx="142">
                  <c:v>156</c:v>
                </c:pt>
                <c:pt idx="143">
                  <c:v>150</c:v>
                </c:pt>
                <c:pt idx="144">
                  <c:v>152</c:v>
                </c:pt>
                <c:pt idx="145">
                  <c:v>151</c:v>
                </c:pt>
                <c:pt idx="146">
                  <c:v>154</c:v>
                </c:pt>
                <c:pt idx="147">
                  <c:v>161</c:v>
                </c:pt>
                <c:pt idx="148">
                  <c:v>157</c:v>
                </c:pt>
                <c:pt idx="149">
                  <c:v>156</c:v>
                </c:pt>
                <c:pt idx="150">
                  <c:v>156</c:v>
                </c:pt>
                <c:pt idx="151">
                  <c:v>158</c:v>
                </c:pt>
                <c:pt idx="152">
                  <c:v>159</c:v>
                </c:pt>
                <c:pt idx="153">
                  <c:v>163</c:v>
                </c:pt>
                <c:pt idx="154">
                  <c:v>161</c:v>
                </c:pt>
                <c:pt idx="155">
                  <c:v>162</c:v>
                </c:pt>
                <c:pt idx="156">
                  <c:v>166</c:v>
                </c:pt>
                <c:pt idx="157">
                  <c:v>168</c:v>
                </c:pt>
                <c:pt idx="158">
                  <c:v>165</c:v>
                </c:pt>
                <c:pt idx="159">
                  <c:v>166</c:v>
                </c:pt>
                <c:pt idx="160">
                  <c:v>170</c:v>
                </c:pt>
                <c:pt idx="161">
                  <c:v>168</c:v>
                </c:pt>
                <c:pt idx="162">
                  <c:v>171</c:v>
                </c:pt>
                <c:pt idx="163">
                  <c:v>167</c:v>
                </c:pt>
                <c:pt idx="164">
                  <c:v>172</c:v>
                </c:pt>
                <c:pt idx="165">
                  <c:v>174</c:v>
                </c:pt>
                <c:pt idx="166">
                  <c:v>174</c:v>
                </c:pt>
                <c:pt idx="167">
                  <c:v>173</c:v>
                </c:pt>
                <c:pt idx="168">
                  <c:v>183</c:v>
                </c:pt>
                <c:pt idx="169">
                  <c:v>172</c:v>
                </c:pt>
                <c:pt idx="170">
                  <c:v>173</c:v>
                </c:pt>
                <c:pt idx="171">
                  <c:v>178</c:v>
                </c:pt>
                <c:pt idx="172">
                  <c:v>176</c:v>
                </c:pt>
                <c:pt idx="173">
                  <c:v>176</c:v>
                </c:pt>
                <c:pt idx="174">
                  <c:v>181</c:v>
                </c:pt>
                <c:pt idx="175">
                  <c:v>186</c:v>
                </c:pt>
                <c:pt idx="176">
                  <c:v>190</c:v>
                </c:pt>
                <c:pt idx="177">
                  <c:v>184</c:v>
                </c:pt>
                <c:pt idx="178">
                  <c:v>194</c:v>
                </c:pt>
                <c:pt idx="179">
                  <c:v>189</c:v>
                </c:pt>
                <c:pt idx="180">
                  <c:v>186</c:v>
                </c:pt>
                <c:pt idx="181">
                  <c:v>195</c:v>
                </c:pt>
                <c:pt idx="182">
                  <c:v>191</c:v>
                </c:pt>
                <c:pt idx="183">
                  <c:v>194</c:v>
                </c:pt>
                <c:pt idx="184">
                  <c:v>194</c:v>
                </c:pt>
                <c:pt idx="185">
                  <c:v>196</c:v>
                </c:pt>
                <c:pt idx="186">
                  <c:v>196</c:v>
                </c:pt>
                <c:pt idx="187">
                  <c:v>197</c:v>
                </c:pt>
                <c:pt idx="188">
                  <c:v>190</c:v>
                </c:pt>
                <c:pt idx="189">
                  <c:v>196</c:v>
                </c:pt>
                <c:pt idx="190">
                  <c:v>203</c:v>
                </c:pt>
                <c:pt idx="191">
                  <c:v>203</c:v>
                </c:pt>
                <c:pt idx="192">
                  <c:v>194</c:v>
                </c:pt>
                <c:pt idx="193">
                  <c:v>198</c:v>
                </c:pt>
                <c:pt idx="194">
                  <c:v>177</c:v>
                </c:pt>
                <c:pt idx="195">
                  <c:v>202</c:v>
                </c:pt>
                <c:pt idx="196">
                  <c:v>201</c:v>
                </c:pt>
                <c:pt idx="197">
                  <c:v>201</c:v>
                </c:pt>
                <c:pt idx="198">
                  <c:v>200</c:v>
                </c:pt>
                <c:pt idx="199">
                  <c:v>205</c:v>
                </c:pt>
                <c:pt idx="200">
                  <c:v>207</c:v>
                </c:pt>
                <c:pt idx="201">
                  <c:v>207</c:v>
                </c:pt>
                <c:pt idx="202">
                  <c:v>209</c:v>
                </c:pt>
                <c:pt idx="203">
                  <c:v>212</c:v>
                </c:pt>
                <c:pt idx="204">
                  <c:v>206</c:v>
                </c:pt>
                <c:pt idx="205">
                  <c:v>209</c:v>
                </c:pt>
                <c:pt idx="206">
                  <c:v>207</c:v>
                </c:pt>
                <c:pt idx="207">
                  <c:v>211</c:v>
                </c:pt>
                <c:pt idx="208">
                  <c:v>217</c:v>
                </c:pt>
                <c:pt idx="209">
                  <c:v>213</c:v>
                </c:pt>
                <c:pt idx="210">
                  <c:v>213</c:v>
                </c:pt>
                <c:pt idx="211">
                  <c:v>212</c:v>
                </c:pt>
                <c:pt idx="212">
                  <c:v>216</c:v>
                </c:pt>
                <c:pt idx="213">
                  <c:v>212</c:v>
                </c:pt>
                <c:pt idx="214">
                  <c:v>211</c:v>
                </c:pt>
                <c:pt idx="215">
                  <c:v>219</c:v>
                </c:pt>
                <c:pt idx="216">
                  <c:v>223</c:v>
                </c:pt>
                <c:pt idx="217">
                  <c:v>220</c:v>
                </c:pt>
                <c:pt idx="218">
                  <c:v>212</c:v>
                </c:pt>
                <c:pt idx="219">
                  <c:v>216</c:v>
                </c:pt>
                <c:pt idx="220">
                  <c:v>227</c:v>
                </c:pt>
                <c:pt idx="221">
                  <c:v>226</c:v>
                </c:pt>
                <c:pt idx="222">
                  <c:v>229</c:v>
                </c:pt>
                <c:pt idx="223">
                  <c:v>228</c:v>
                </c:pt>
                <c:pt idx="224">
                  <c:v>221</c:v>
                </c:pt>
                <c:pt idx="225">
                  <c:v>230</c:v>
                </c:pt>
                <c:pt idx="226">
                  <c:v>232</c:v>
                </c:pt>
                <c:pt idx="227">
                  <c:v>243</c:v>
                </c:pt>
                <c:pt idx="228">
                  <c:v>250</c:v>
                </c:pt>
                <c:pt idx="229">
                  <c:v>244</c:v>
                </c:pt>
                <c:pt idx="230">
                  <c:v>247</c:v>
                </c:pt>
                <c:pt idx="231">
                  <c:v>250</c:v>
                </c:pt>
                <c:pt idx="232">
                  <c:v>246</c:v>
                </c:pt>
                <c:pt idx="233">
                  <c:v>280</c:v>
                </c:pt>
                <c:pt idx="234">
                  <c:v>272</c:v>
                </c:pt>
                <c:pt idx="235">
                  <c:v>265</c:v>
                </c:pt>
                <c:pt idx="236">
                  <c:v>257</c:v>
                </c:pt>
                <c:pt idx="237">
                  <c:v>279</c:v>
                </c:pt>
                <c:pt idx="238">
                  <c:v>274</c:v>
                </c:pt>
                <c:pt idx="239">
                  <c:v>246</c:v>
                </c:pt>
                <c:pt idx="240">
                  <c:v>259</c:v>
                </c:pt>
                <c:pt idx="241">
                  <c:v>253</c:v>
                </c:pt>
                <c:pt idx="242">
                  <c:v>253</c:v>
                </c:pt>
                <c:pt idx="243">
                  <c:v>246</c:v>
                </c:pt>
                <c:pt idx="244">
                  <c:v>254</c:v>
                </c:pt>
                <c:pt idx="245">
                  <c:v>281</c:v>
                </c:pt>
                <c:pt idx="246">
                  <c:v>251</c:v>
                </c:pt>
                <c:pt idx="247">
                  <c:v>248</c:v>
                </c:pt>
                <c:pt idx="248">
                  <c:v>259</c:v>
                </c:pt>
                <c:pt idx="249">
                  <c:v>237</c:v>
                </c:pt>
                <c:pt idx="250">
                  <c:v>240</c:v>
                </c:pt>
                <c:pt idx="251">
                  <c:v>235</c:v>
                </c:pt>
                <c:pt idx="252">
                  <c:v>241</c:v>
                </c:pt>
                <c:pt idx="253">
                  <c:v>236</c:v>
                </c:pt>
                <c:pt idx="254">
                  <c:v>242</c:v>
                </c:pt>
                <c:pt idx="255">
                  <c:v>243</c:v>
                </c:pt>
                <c:pt idx="256">
                  <c:v>233</c:v>
                </c:pt>
                <c:pt idx="257">
                  <c:v>233</c:v>
                </c:pt>
                <c:pt idx="258">
                  <c:v>229</c:v>
                </c:pt>
                <c:pt idx="259">
                  <c:v>236</c:v>
                </c:pt>
                <c:pt idx="260">
                  <c:v>238</c:v>
                </c:pt>
                <c:pt idx="261">
                  <c:v>227</c:v>
                </c:pt>
                <c:pt idx="262">
                  <c:v>224</c:v>
                </c:pt>
                <c:pt idx="263">
                  <c:v>234</c:v>
                </c:pt>
                <c:pt idx="264">
                  <c:v>237</c:v>
                </c:pt>
                <c:pt idx="265">
                  <c:v>240</c:v>
                </c:pt>
                <c:pt idx="266">
                  <c:v>242</c:v>
                </c:pt>
                <c:pt idx="267">
                  <c:v>249</c:v>
                </c:pt>
                <c:pt idx="268">
                  <c:v>235</c:v>
                </c:pt>
                <c:pt idx="269">
                  <c:v>235</c:v>
                </c:pt>
                <c:pt idx="270">
                  <c:v>237</c:v>
                </c:pt>
                <c:pt idx="271">
                  <c:v>243</c:v>
                </c:pt>
                <c:pt idx="272">
                  <c:v>266</c:v>
                </c:pt>
                <c:pt idx="273">
                  <c:v>251</c:v>
                </c:pt>
                <c:pt idx="274">
                  <c:v>248</c:v>
                </c:pt>
                <c:pt idx="275">
                  <c:v>245</c:v>
                </c:pt>
                <c:pt idx="276">
                  <c:v>245</c:v>
                </c:pt>
                <c:pt idx="277">
                  <c:v>259</c:v>
                </c:pt>
                <c:pt idx="278">
                  <c:v>262</c:v>
                </c:pt>
                <c:pt idx="279">
                  <c:v>251</c:v>
                </c:pt>
                <c:pt idx="280">
                  <c:v>275</c:v>
                </c:pt>
                <c:pt idx="281">
                  <c:v>258</c:v>
                </c:pt>
                <c:pt idx="282">
                  <c:v>259</c:v>
                </c:pt>
                <c:pt idx="283">
                  <c:v>265</c:v>
                </c:pt>
                <c:pt idx="284">
                  <c:v>257</c:v>
                </c:pt>
                <c:pt idx="285">
                  <c:v>259</c:v>
                </c:pt>
                <c:pt idx="286">
                  <c:v>240</c:v>
                </c:pt>
                <c:pt idx="287">
                  <c:v>253</c:v>
                </c:pt>
                <c:pt idx="288">
                  <c:v>248</c:v>
                </c:pt>
                <c:pt idx="289">
                  <c:v>251</c:v>
                </c:pt>
                <c:pt idx="290">
                  <c:v>257</c:v>
                </c:pt>
                <c:pt idx="291">
                  <c:v>256</c:v>
                </c:pt>
                <c:pt idx="292">
                  <c:v>283</c:v>
                </c:pt>
                <c:pt idx="293">
                  <c:v>294</c:v>
                </c:pt>
                <c:pt idx="294">
                  <c:v>278</c:v>
                </c:pt>
                <c:pt idx="295">
                  <c:v>285</c:v>
                </c:pt>
                <c:pt idx="296">
                  <c:v>257</c:v>
                </c:pt>
                <c:pt idx="297">
                  <c:v>255</c:v>
                </c:pt>
                <c:pt idx="298">
                  <c:v>277</c:v>
                </c:pt>
                <c:pt idx="299">
                  <c:v>279</c:v>
                </c:pt>
                <c:pt idx="300">
                  <c:v>248</c:v>
                </c:pt>
                <c:pt idx="301">
                  <c:v>246</c:v>
                </c:pt>
                <c:pt idx="302">
                  <c:v>280</c:v>
                </c:pt>
                <c:pt idx="303">
                  <c:v>262</c:v>
                </c:pt>
                <c:pt idx="304">
                  <c:v>272</c:v>
                </c:pt>
                <c:pt idx="305">
                  <c:v>262</c:v>
                </c:pt>
                <c:pt idx="306">
                  <c:v>256</c:v>
                </c:pt>
                <c:pt idx="307">
                  <c:v>284</c:v>
                </c:pt>
                <c:pt idx="308">
                  <c:v>277</c:v>
                </c:pt>
                <c:pt idx="309">
                  <c:v>266</c:v>
                </c:pt>
                <c:pt idx="310">
                  <c:v>262</c:v>
                </c:pt>
                <c:pt idx="311">
                  <c:v>258</c:v>
                </c:pt>
                <c:pt idx="312">
                  <c:v>271</c:v>
                </c:pt>
                <c:pt idx="313">
                  <c:v>274</c:v>
                </c:pt>
                <c:pt idx="314">
                  <c:v>272</c:v>
                </c:pt>
                <c:pt idx="315">
                  <c:v>222</c:v>
                </c:pt>
                <c:pt idx="316">
                  <c:v>273</c:v>
                </c:pt>
                <c:pt idx="317">
                  <c:v>296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Data!$I$1</c:f>
              <c:strCache>
                <c:ptCount val="1"/>
                <c:pt idx="0">
                  <c:v>Least-squares fit</c:v>
                </c:pt>
              </c:strCache>
            </c:strRef>
          </c:tx>
          <c:spPr>
            <a:ln w="50800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Data!$H$2:$H$3</c:f>
              <c:numCache>
                <c:formatCode>General</c:formatCode>
                <c:ptCount val="2"/>
                <c:pt idx="0">
                  <c:v>0</c:v>
                </c:pt>
                <c:pt idx="1">
                  <c:v>7915</c:v>
                </c:pt>
              </c:numCache>
            </c:numRef>
          </c:xVal>
          <c:yVal>
            <c:numRef>
              <c:f>Data!$I$2:$I$3</c:f>
              <c:numCache>
                <c:formatCode>General</c:formatCode>
                <c:ptCount val="2"/>
                <c:pt idx="0">
                  <c:v>63.316310289463544</c:v>
                </c:pt>
                <c:pt idx="1">
                  <c:v>276.00663067370635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3126504"/>
        <c:axId val="223127288"/>
      </c:scatterChart>
      <c:valAx>
        <c:axId val="223126504"/>
        <c:scaling>
          <c:orientation val="minMax"/>
          <c:max val="8000"/>
        </c:scaling>
        <c:delete val="0"/>
        <c:axPos val="b"/>
        <c:title>
          <c:tx>
            <c:rich>
              <a:bodyPr/>
              <a:lstStyle/>
              <a:p>
                <a:pPr>
                  <a:defRPr sz="1600" b="0"/>
                </a:pPr>
                <a:r>
                  <a:rPr lang="en-US" sz="1600" b="0"/>
                  <a:t>distance between machines (miles)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23127288"/>
        <c:crosses val="autoZero"/>
        <c:crossBetween val="midCat"/>
        <c:majorUnit val="1000"/>
      </c:valAx>
      <c:valAx>
        <c:axId val="223127288"/>
        <c:scaling>
          <c:orientation val="minMax"/>
          <c:max val="4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 b="0"/>
                </a:pPr>
                <a:r>
                  <a:rPr lang="en-US" sz="1600" b="0"/>
                  <a:t>median RTT (ms)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23126504"/>
        <c:crosses val="autoZero"/>
        <c:crossBetween val="midCat"/>
      </c:valAx>
      <c:spPr>
        <a:noFill/>
      </c:spPr>
    </c:plotArea>
    <c:legend>
      <c:legendPos val="t"/>
      <c:legendEntry>
        <c:idx val="0"/>
        <c:delete val="1"/>
      </c:legendEntry>
      <c:layout>
        <c:manualLayout>
          <c:xMode val="edge"/>
          <c:yMode val="edge"/>
          <c:x val="6.9059734209312412E-2"/>
          <c:y val="1.0140844620568121E-2"/>
          <c:w val="0.86706961879785893"/>
          <c:h val="6.7332014313762609E-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00">
        <a:alpha val="90000"/>
      </a:srgbClr>
    </a:solidFill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55310-16E5-4B66-9200-B04F124FD07D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8F4D3-1FA9-441B-8A41-11DDEC8342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97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9EEE6710-759E-4E55-A3D6-AD9677E18523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5C8AC321-5B1C-4F1F-A121-1B3E73BE67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6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AC321-5B1C-4F1F-A121-1B3E73BE671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56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Say “non-dimensional”, not “extra-dimensional”.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AC321-5B1C-4F1F-A121-1B3E73BE671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8095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Describe in a punchier way (not so verbosely).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AC321-5B1C-4F1F-A121-1B3E73BE671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0650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“We also use the</a:t>
            </a:r>
            <a:r>
              <a:rPr lang="en-US" baseline="0" dirty="0" smtClean="0"/>
              <a:t> standard</a:t>
            </a:r>
            <a:r>
              <a:rPr lang="en-US" dirty="0" smtClean="0"/>
              <a:t> non-dimensional</a:t>
            </a:r>
            <a:r>
              <a:rPr lang="en-US" baseline="0" dirty="0" smtClean="0"/>
              <a:t> coordinate, height, </a:t>
            </a:r>
            <a:r>
              <a:rPr lang="en-US" dirty="0" smtClean="0"/>
              <a:t>to reflect the fact that nodes have certain latency,</a:t>
            </a:r>
            <a:r>
              <a:rPr lang="en-US" baseline="0" dirty="0" smtClean="0"/>
              <a:t> such as access-link latency, that is common to all their paths no matter which direction they go.”  Emphasize </a:t>
            </a:r>
            <a:r>
              <a:rPr lang="en-US" baseline="0" dirty="0" err="1" smtClean="0"/>
              <a:t>geolocation</a:t>
            </a:r>
            <a:r>
              <a:rPr lang="en-US" baseline="0" dirty="0" smtClean="0"/>
              <a:t> is used only at initialization, and only for yourself.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AC321-5B1C-4F1F-A121-1B3E73BE671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987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“When we start hill-climbing, we’re more likely on a</a:t>
            </a:r>
            <a:r>
              <a:rPr lang="en-US" baseline="0" dirty="0" smtClean="0"/>
              <a:t> nice tall</a:t>
            </a:r>
            <a:r>
              <a:rPr lang="en-US" dirty="0" smtClean="0"/>
              <a:t> mountain.”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AC321-5B1C-4F1F-A121-1B3E73BE671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790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Say “data set”, not “database” of </a:t>
            </a:r>
            <a:r>
              <a:rPr lang="en-US" dirty="0" err="1" smtClean="0"/>
              <a:t>ASes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AC321-5B1C-4F1F-A121-1B3E73BE671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3872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</a:t>
            </a:r>
            <a:r>
              <a:rPr lang="en-US" baseline="0" dirty="0" smtClean="0"/>
              <a:t> improves convergence, leading to better steady-state accuracy.  Anecdotally others have done this before; we are the first to present it in a paper and thoroughly evaluate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AC321-5B1C-4F1F-A121-1B3E73BE671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1992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AC321-5B1C-4F1F-A121-1B3E73BE671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691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Get</a:t>
            </a:r>
            <a:r>
              <a:rPr lang="en-US" baseline="0" dirty="0" smtClean="0"/>
              <a:t> more familiar with numbers so it flows better.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AC321-5B1C-4F1F-A121-1B3E73BE671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618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AC321-5B1C-4F1F-A121-1B3E73BE671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4285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AC321-5B1C-4F1F-A121-1B3E73BE671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92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Say</a:t>
            </a:r>
            <a:r>
              <a:rPr lang="en-US" baseline="0" dirty="0" smtClean="0"/>
              <a:t> probing is necessary to test connectivity and bandwidth, and to check for prediction errors.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AC321-5B1C-4F1F-A121-1B3E73BE671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462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AC321-5B1C-4F1F-A121-1B3E73BE671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961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AC321-5B1C-4F1F-A121-1B3E73BE671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002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AC321-5B1C-4F1F-A121-1B3E73BE671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325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AC321-5B1C-4F1F-A121-1B3E73BE671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735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Explain why it</a:t>
            </a:r>
            <a:r>
              <a:rPr lang="en-US" baseline="0" dirty="0" smtClean="0"/>
              <a:t> wound up west of Redmond.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AC321-5B1C-4F1F-A121-1B3E73BE671C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963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Don’t spend</a:t>
            </a:r>
            <a:r>
              <a:rPr lang="en-US" baseline="0" dirty="0" smtClean="0"/>
              <a:t> too long on this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AC321-5B1C-4F1F-A121-1B3E73BE671C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887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Say “from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Bungie</a:t>
            </a:r>
            <a:r>
              <a:rPr lang="en-US" baseline="0" dirty="0" smtClean="0"/>
              <a:t>”.  Emphasize that these are home machines, not </a:t>
            </a:r>
            <a:r>
              <a:rPr lang="en-US" baseline="0" dirty="0" err="1" smtClean="0"/>
              <a:t>PlanetLab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AC321-5B1C-4F1F-A121-1B3E73BE671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45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Explain</a:t>
            </a:r>
            <a:r>
              <a:rPr lang="en-US" baseline="0" dirty="0" smtClean="0"/>
              <a:t> peanut butter and jelly.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AC321-5B1C-4F1F-A121-1B3E73BE671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895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AC321-5B1C-4F1F-A121-1B3E73BE671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289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AC321-5B1C-4F1F-A121-1B3E73BE671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89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AC321-5B1C-4F1F-A121-1B3E73BE671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883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AC321-5B1C-4F1F-A121-1B3E73BE671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282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Don’t belabor the point of the</a:t>
            </a:r>
            <a:r>
              <a:rPr lang="en-US" baseline="0" dirty="0" smtClean="0"/>
              <a:t> coordinate system being not grounded in reality.  Mention that 2-D is a simplification for presentation.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AC321-5B1C-4F1F-A121-1B3E73BE671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432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9560-7240-48AB-847D-D927C6371DB2}" type="datetime1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SIGCOMM 2009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927AF-AA2F-478C-9F6E-230D9EFD6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3442B-FBFC-4C3F-B992-A333AB1C0170}" type="datetime1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SIGCOMM 2009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927AF-AA2F-478C-9F6E-230D9EFD6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660A-7CA6-441D-83CE-443CDEDA3C01}" type="datetime1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SIGCOMM 2009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927AF-AA2F-478C-9F6E-230D9EFD6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990600" cy="365125"/>
          </a:xfrm>
        </p:spPr>
        <p:txBody>
          <a:bodyPr/>
          <a:lstStyle/>
          <a:p>
            <a:fld id="{5C05C5DD-AA84-41A7-960A-1A23F2D63CA1}" type="datetime1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SIGCOMM 2009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927AF-AA2F-478C-9F6E-230D9EFD6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44022-A79C-4D1B-A490-35B839644F74}" type="datetime1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SIGCOMM 2009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927AF-AA2F-478C-9F6E-230D9EFD6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F9653-511F-43DF-A30A-E51ED30DD23F}" type="datetime1">
              <a:rPr lang="en-US" smtClean="0"/>
              <a:pPr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SIGCOMM 2009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927AF-AA2F-478C-9F6E-230D9EFD6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7AED8-AC77-424F-BC89-83B4FD3F3E28}" type="datetime1">
              <a:rPr lang="en-US" smtClean="0"/>
              <a:pPr/>
              <a:t>4/26/2016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SIGCOMM 2009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927AF-AA2F-478C-9F6E-230D9EFD6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12D1D-AC68-43A7-BE31-58DCAAD285E0}" type="datetime1">
              <a:rPr lang="en-US" smtClean="0"/>
              <a:pPr/>
              <a:t>4/26/2016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SIGCOMM 2009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927AF-AA2F-478C-9F6E-230D9EFD6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8D4A-D29B-4A94-B205-E50EF5D7FF63}" type="datetime1">
              <a:rPr lang="en-US" smtClean="0"/>
              <a:pPr/>
              <a:t>4/26/2016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SIGCOMM 2009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927AF-AA2F-478C-9F6E-230D9EFD6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C258F-E8CC-4F38-BD81-F52170D64C93}" type="datetime1">
              <a:rPr lang="en-US" smtClean="0"/>
              <a:pPr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SIGCOMM 2009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927AF-AA2F-478C-9F6E-230D9EFD6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CAFFE-313E-47B8-BB54-D970494E73AC}" type="datetime1">
              <a:rPr lang="en-US" smtClean="0"/>
              <a:pPr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SIGCOMM 2009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927AF-AA2F-478C-9F6E-230D9EFD6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EBEBC-507A-4917-A7E0-CCE04587CB03}" type="datetime1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95500" y="6356350"/>
            <a:ext cx="495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SIGCOMM 2009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927AF-AA2F-478C-9F6E-230D9EFD6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19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http://www.bing.com/images/search?q=metal+spring#focal=a0e0a7be6467d9bbbb49b200ef4e3798&amp;furl=http://www.netregs.gov.uk/static/images/NetRegs/fabricated_metal_1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http://www.bing.com/images/search?q=dsl+modem#focal=a7c2818adce47dacb5f4ab34ac322509&amp;furl=http://dsl.adtexts.com/pics/dsl-modem.jp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jpeg"/><Relationship Id="rId7" Type="http://schemas.openxmlformats.org/officeDocument/2006/relationships/hyperlink" Target="http://www.amazon.com/gp/product/images/B000FRU0NU/ref=dp_image_0?ie=UTF8&amp;n=468642&amp;s=videogame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://images.google.com/imgres?imgurl=http://i.treehugger.com/images/2007-3-21/US%20one%20dollar%20coin.jpg&amp;imgrefurl=http://www.treehugger.com/2007/03/11-week/&amp;usg=__fyrho-5vuyzHDOAOfDObXPf3Bgc=&amp;h=294&amp;w=295&amp;sz=30&amp;hl=en&amp;start=1&amp;um=1&amp;tbnid=5b1uxoRNOSQ3EM:&amp;tbnh=115&amp;tbnw=115&amp;prev=/images?q=coin&amp;hl=en&amp;rls=com.microsoft:en-us:IE-SearchBox&amp;rlz=1I7GGLG_en&amp;sa=N&amp;um=1" TargetMode="Externa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gp/product/images/B000FRU0NU/ref=dp_image_0?ie=UTF8&amp;n=468642&amp;s=videogame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wmf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0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hyperlink" Target="http://oasis.coralcdn.org/" TargetMode="External"/><Relationship Id="rId4" Type="http://schemas.openxmlformats.org/officeDocument/2006/relationships/image" Target="../media/image27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gp/product/images/B000FRU0NU/ref=dp_image_0?ie=UTF8&amp;n=468642&amp;s=videogame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0" y="1730375"/>
            <a:ext cx="7543800" cy="147002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Matchmaking for Online Games and Other Latency-Sensitive P2P Systems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86150"/>
            <a:ext cx="6400800" cy="1752600"/>
          </a:xfrm>
        </p:spPr>
        <p:txBody>
          <a:bodyPr/>
          <a:lstStyle/>
          <a:p>
            <a:r>
              <a:rPr lang="en-US" dirty="0" smtClean="0"/>
              <a:t>Sharad Agarwal and </a:t>
            </a:r>
            <a:r>
              <a:rPr lang="en-US" dirty="0" smtClean="0">
                <a:solidFill>
                  <a:srgbClr val="FF0000"/>
                </a:solidFill>
              </a:rPr>
              <a:t>Jacob R. Lorch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95500" y="6324600"/>
            <a:ext cx="4953000" cy="365125"/>
          </a:xfrm>
        </p:spPr>
        <p:txBody>
          <a:bodyPr/>
          <a:lstStyle/>
          <a:p>
            <a:r>
              <a:rPr lang="en-US" dirty="0" smtClean="0"/>
              <a:t>SIGCOMM 2009</a:t>
            </a:r>
            <a:endParaRPr lang="en-US" dirty="0"/>
          </a:p>
        </p:txBody>
      </p:sp>
      <p:pic>
        <p:nvPicPr>
          <p:cNvPr id="32770" name="Picture 2" descr="http://research.microsoft.com/en-us/people/sagarwal/sharad_home_squa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4171950"/>
            <a:ext cx="1314450" cy="1314450"/>
          </a:xfrm>
          <a:prstGeom prst="rect">
            <a:avLst/>
          </a:prstGeom>
          <a:noFill/>
        </p:spPr>
      </p:pic>
      <p:pic>
        <p:nvPicPr>
          <p:cNvPr id="32772" name="Picture 4" descr="http://research.microsoft.com/en-us/people/lorch/lorchfa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4180445"/>
            <a:ext cx="914400" cy="1297460"/>
          </a:xfrm>
          <a:prstGeom prst="rect">
            <a:avLst/>
          </a:prstGeom>
          <a:noFill/>
        </p:spPr>
      </p:pic>
      <p:pic>
        <p:nvPicPr>
          <p:cNvPr id="7" name="Picture 6" descr="top_bann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0"/>
            <a:ext cx="9142858" cy="10317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Overview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Background</a:t>
            </a:r>
          </a:p>
          <a:p>
            <a:r>
              <a:rPr lang="en-US" dirty="0" smtClean="0"/>
              <a:t>Design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Related work</a:t>
            </a:r>
          </a:p>
          <a:p>
            <a:r>
              <a:rPr lang="en-US" dirty="0" smtClean="0"/>
              <a:t>Concluding remarks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SIGCOMM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Geolocation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95500" y="6340475"/>
            <a:ext cx="4953000" cy="365125"/>
          </a:xfrm>
        </p:spPr>
        <p:txBody>
          <a:bodyPr/>
          <a:lstStyle/>
          <a:p>
            <a:r>
              <a:rPr lang="en-US" dirty="0" smtClean="0"/>
              <a:t>SIGCOMM 2009</a:t>
            </a:r>
            <a:endParaRPr lang="en-US" dirty="0"/>
          </a:p>
        </p:txBody>
      </p:sp>
      <p:pic>
        <p:nvPicPr>
          <p:cNvPr id="115" name="Picture 2" descr="C:\Program Files\Microsoft Office\MEDIA\CAGCAT10\j028575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6236" y="1981200"/>
            <a:ext cx="1115964" cy="685800"/>
          </a:xfrm>
          <a:prstGeom prst="rect">
            <a:avLst/>
          </a:prstGeom>
          <a:noFill/>
        </p:spPr>
      </p:pic>
      <p:sp>
        <p:nvSpPr>
          <p:cNvPr id="120" name="Flowchart: Magnetic Disk 119"/>
          <p:cNvSpPr/>
          <p:nvPr/>
        </p:nvSpPr>
        <p:spPr>
          <a:xfrm>
            <a:off x="4038600" y="2514600"/>
            <a:ext cx="914400" cy="685800"/>
          </a:xfrm>
          <a:prstGeom prst="flowChartMagneticDisk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Box 121"/>
          <p:cNvSpPr txBox="1"/>
          <p:nvPr/>
        </p:nvSpPr>
        <p:spPr>
          <a:xfrm>
            <a:off x="3810000" y="1676400"/>
            <a:ext cx="141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131.76.10.75</a:t>
            </a:r>
            <a:endParaRPr lang="en-US" dirty="0"/>
          </a:p>
        </p:txBody>
      </p:sp>
      <p:pic>
        <p:nvPicPr>
          <p:cNvPr id="125" name="Picture 2" descr="C:\Documents and Settings\lorch\Local Settings\Temporary Internet Files\Content.IE5\4M6JHMME\MCj0438059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3276600"/>
            <a:ext cx="2998836" cy="2998836"/>
          </a:xfrm>
          <a:prstGeom prst="rect">
            <a:avLst/>
          </a:prstGeom>
          <a:noFill/>
        </p:spPr>
      </p:pic>
      <p:pic>
        <p:nvPicPr>
          <p:cNvPr id="133" name="Picture 2" descr="C:\Program Files\Microsoft Office\MEDIA\CAGCAT10\j028575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2057400"/>
            <a:ext cx="1115964" cy="685800"/>
          </a:xfrm>
          <a:prstGeom prst="rect">
            <a:avLst/>
          </a:prstGeom>
          <a:noFill/>
        </p:spPr>
      </p:pic>
      <p:pic>
        <p:nvPicPr>
          <p:cNvPr id="50178" name="Picture 2" descr="GPS Satellite Syste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1828800"/>
            <a:ext cx="1295400" cy="1105830"/>
          </a:xfrm>
          <a:prstGeom prst="rect">
            <a:avLst/>
          </a:prstGeom>
          <a:noFill/>
        </p:spPr>
      </p:pic>
      <p:sp>
        <p:nvSpPr>
          <p:cNvPr id="138" name="Arc 137"/>
          <p:cNvSpPr/>
          <p:nvPr/>
        </p:nvSpPr>
        <p:spPr>
          <a:xfrm rot="10800000">
            <a:off x="4163538" y="3784361"/>
            <a:ext cx="4989007" cy="1752600"/>
          </a:xfrm>
          <a:prstGeom prst="arc">
            <a:avLst>
              <a:gd name="adj1" fmla="val 19745473"/>
              <a:gd name="adj2" fmla="val 0"/>
            </a:avLst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6" name="Chart 145"/>
          <p:cNvGraphicFramePr>
            <a:graphicFrameLocks noGrp="1"/>
          </p:cNvGraphicFramePr>
          <p:nvPr/>
        </p:nvGraphicFramePr>
        <p:xfrm>
          <a:off x="762000" y="2209800"/>
          <a:ext cx="7556500" cy="35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0" name="TextBox 139"/>
          <p:cNvSpPr txBox="1"/>
          <p:nvPr/>
        </p:nvSpPr>
        <p:spPr>
          <a:xfrm>
            <a:off x="5943600" y="3048000"/>
            <a:ext cx="862737" cy="369332"/>
          </a:xfrm>
          <a:prstGeom prst="rect">
            <a:avLst/>
          </a:prstGeom>
          <a:solidFill>
            <a:srgbClr val="FFFF00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236 ms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3276600" y="5105400"/>
            <a:ext cx="1258678" cy="369332"/>
          </a:xfrm>
          <a:prstGeom prst="rect">
            <a:avLst/>
          </a:prstGeom>
          <a:solidFill>
            <a:srgbClr val="FFFF00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6,410 miles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4124848" y="4602144"/>
            <a:ext cx="76200" cy="76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5380056" y="5400152"/>
            <a:ext cx="76200" cy="76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0.3331 L 3.33333E-6 2.37335E-6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67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75 -0.43859 L -3.33333E-6 3.26856E-6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0" y="2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48148E-6 L -0.00208 0.1620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04557E-6 L 0.32292 -0.22669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00" y="-1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0.00648 L -0.2033 -0.19986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00" y="-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20" grpId="1" animBg="1"/>
      <p:bldP spid="122" grpId="0"/>
      <p:bldP spid="122" grpId="1"/>
      <p:bldP spid="122" grpId="2"/>
      <p:bldP spid="138" grpId="0" animBg="1"/>
      <p:bldGraphic spid="146" grpId="0">
        <p:bldAsOne/>
      </p:bldGraphic>
      <p:bldP spid="140" grpId="1" animBg="1"/>
      <p:bldP spid="140" grpId="2" animBg="1"/>
      <p:bldP spid="139" grpId="0" animBg="1"/>
      <p:bldP spid="139" grpId="1" animBg="1"/>
      <p:bldP spid="139" grpId="2" animBg="1"/>
      <p:bldP spid="126" grpId="0" animBg="1"/>
      <p:bldP spid="126" grpId="1" animBg="1"/>
      <p:bldP spid="134" grpId="0" animBg="1"/>
      <p:bldP spid="13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/>
          <p:cNvSpPr/>
          <p:nvPr/>
        </p:nvSpPr>
        <p:spPr>
          <a:xfrm>
            <a:off x="2590800" y="1905000"/>
            <a:ext cx="4343400" cy="2743200"/>
          </a:xfrm>
          <a:prstGeom prst="parallelogram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71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Network coordinate systems:  Vivaldi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SIGCOMM 2009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886200" y="2286000"/>
            <a:ext cx="76200" cy="76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181600" y="2590800"/>
            <a:ext cx="76200" cy="76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953000" y="3124200"/>
            <a:ext cx="76200" cy="76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191000" y="3733800"/>
            <a:ext cx="76200" cy="76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962400" y="3048000"/>
            <a:ext cx="76200" cy="76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953000" y="4038600"/>
            <a:ext cx="76200" cy="76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638800" y="3810000"/>
            <a:ext cx="76200" cy="76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867400" y="3200400"/>
            <a:ext cx="76200" cy="76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657600" y="4038600"/>
            <a:ext cx="76200" cy="76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2819400" y="4953000"/>
            <a:ext cx="1115964" cy="685800"/>
            <a:chOff x="3989436" y="4724400"/>
            <a:chExt cx="1115964" cy="685800"/>
          </a:xfrm>
        </p:grpSpPr>
        <p:pic>
          <p:nvPicPr>
            <p:cNvPr id="17" name="Picture 2" descr="C:\Program Files\Microsoft Office\MEDIA\CAGCAT10\j0285750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89436" y="4724400"/>
              <a:ext cx="1115964" cy="685800"/>
            </a:xfrm>
            <a:prstGeom prst="rect">
              <a:avLst/>
            </a:prstGeom>
            <a:noFill/>
          </p:spPr>
        </p:pic>
        <p:sp>
          <p:nvSpPr>
            <p:cNvPr id="18" name="TextBox 17"/>
            <p:cNvSpPr txBox="1"/>
            <p:nvPr/>
          </p:nvSpPr>
          <p:spPr>
            <a:xfrm>
              <a:off x="4274908" y="4800600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A</a:t>
              </a:r>
              <a:endParaRPr lang="en-US" b="1" dirty="0"/>
            </a:p>
          </p:txBody>
        </p:sp>
      </p:grpSp>
      <p:sp>
        <p:nvSpPr>
          <p:cNvPr id="19" name="Oval 18"/>
          <p:cNvSpPr/>
          <p:nvPr/>
        </p:nvSpPr>
        <p:spPr>
          <a:xfrm>
            <a:off x="4495800" y="3048000"/>
            <a:ext cx="76200" cy="76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495800" y="2743200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grpSp>
        <p:nvGrpSpPr>
          <p:cNvPr id="22" name="Group 21"/>
          <p:cNvGrpSpPr/>
          <p:nvPr/>
        </p:nvGrpSpPr>
        <p:grpSpPr>
          <a:xfrm>
            <a:off x="5589636" y="4953000"/>
            <a:ext cx="1115964" cy="685800"/>
            <a:chOff x="3989436" y="4724400"/>
            <a:chExt cx="1115964" cy="685800"/>
          </a:xfrm>
        </p:grpSpPr>
        <p:pic>
          <p:nvPicPr>
            <p:cNvPr id="23" name="Picture 2" descr="C:\Program Files\Microsoft Office\MEDIA\CAGCAT10\j0285750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89436" y="4724400"/>
              <a:ext cx="1115964" cy="685800"/>
            </a:xfrm>
            <a:prstGeom prst="rect">
              <a:avLst/>
            </a:prstGeom>
            <a:noFill/>
          </p:spPr>
        </p:pic>
        <p:sp>
          <p:nvSpPr>
            <p:cNvPr id="24" name="TextBox 23"/>
            <p:cNvSpPr txBox="1"/>
            <p:nvPr/>
          </p:nvSpPr>
          <p:spPr>
            <a:xfrm>
              <a:off x="4274908" y="4800600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B</a:t>
              </a:r>
              <a:endParaRPr lang="en-US" b="1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933672" y="3745468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grpSp>
        <p:nvGrpSpPr>
          <p:cNvPr id="39" name="Group 38"/>
          <p:cNvGrpSpPr/>
          <p:nvPr/>
        </p:nvGrpSpPr>
        <p:grpSpPr>
          <a:xfrm>
            <a:off x="4256041" y="3200262"/>
            <a:ext cx="1687559" cy="544698"/>
            <a:chOff x="4256041" y="3200262"/>
            <a:chExt cx="1687559" cy="544698"/>
          </a:xfrm>
        </p:grpSpPr>
        <p:cxnSp>
          <p:nvCxnSpPr>
            <p:cNvPr id="27" name="Straight Connector 26"/>
            <p:cNvCxnSpPr>
              <a:stCxn id="10" idx="7"/>
              <a:endCxn id="14" idx="6"/>
            </p:cNvCxnSpPr>
            <p:nvPr/>
          </p:nvCxnSpPr>
          <p:spPr>
            <a:xfrm rot="5400000" flipH="1" flipV="1">
              <a:off x="4846591" y="2647951"/>
              <a:ext cx="506459" cy="1687559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 rot="20724193">
              <a:off x="4648200" y="3200262"/>
              <a:ext cx="7457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45 ms</a:t>
              </a:r>
              <a:endParaRPr lang="en-US" dirty="0"/>
            </a:p>
          </p:txBody>
        </p:sp>
      </p:grpSp>
      <p:sp>
        <p:nvSpPr>
          <p:cNvPr id="29" name="Freeform 28"/>
          <p:cNvSpPr/>
          <p:nvPr/>
        </p:nvSpPr>
        <p:spPr>
          <a:xfrm>
            <a:off x="3741953" y="4738697"/>
            <a:ext cx="1744447" cy="290503"/>
          </a:xfrm>
          <a:custGeom>
            <a:avLst/>
            <a:gdLst>
              <a:gd name="connsiteX0" fmla="*/ 0 w 1354974"/>
              <a:gd name="connsiteY0" fmla="*/ 318655 h 318655"/>
              <a:gd name="connsiteX1" fmla="*/ 648392 w 1354974"/>
              <a:gd name="connsiteY1" fmla="*/ 2771 h 318655"/>
              <a:gd name="connsiteX2" fmla="*/ 1354974 w 1354974"/>
              <a:gd name="connsiteY2" fmla="*/ 302030 h 318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4974" h="318655">
                <a:moveTo>
                  <a:pt x="0" y="318655"/>
                </a:moveTo>
                <a:cubicBezTo>
                  <a:pt x="211281" y="162098"/>
                  <a:pt x="422563" y="5542"/>
                  <a:pt x="648392" y="2771"/>
                </a:cubicBezTo>
                <a:cubicBezTo>
                  <a:pt x="874221" y="0"/>
                  <a:pt x="1114597" y="151015"/>
                  <a:pt x="1354974" y="302030"/>
                </a:cubicBezTo>
              </a:path>
            </a:pathLst>
          </a:custGeom>
          <a:ln w="47625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08" tIns="45706" rIns="91408" bIns="45706"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0" name="Freeform 29"/>
          <p:cNvSpPr/>
          <p:nvPr/>
        </p:nvSpPr>
        <p:spPr>
          <a:xfrm flipH="1" flipV="1">
            <a:off x="3741953" y="5500697"/>
            <a:ext cx="1744447" cy="290503"/>
          </a:xfrm>
          <a:custGeom>
            <a:avLst/>
            <a:gdLst>
              <a:gd name="connsiteX0" fmla="*/ 0 w 1354974"/>
              <a:gd name="connsiteY0" fmla="*/ 318655 h 318655"/>
              <a:gd name="connsiteX1" fmla="*/ 648392 w 1354974"/>
              <a:gd name="connsiteY1" fmla="*/ 2771 h 318655"/>
              <a:gd name="connsiteX2" fmla="*/ 1354974 w 1354974"/>
              <a:gd name="connsiteY2" fmla="*/ 302030 h 318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4974" h="318655">
                <a:moveTo>
                  <a:pt x="0" y="318655"/>
                </a:moveTo>
                <a:cubicBezTo>
                  <a:pt x="211281" y="162098"/>
                  <a:pt x="422563" y="5542"/>
                  <a:pt x="648392" y="2771"/>
                </a:cubicBezTo>
                <a:cubicBezTo>
                  <a:pt x="874221" y="0"/>
                  <a:pt x="1114597" y="151015"/>
                  <a:pt x="1354974" y="302030"/>
                </a:cubicBezTo>
              </a:path>
            </a:pathLst>
          </a:custGeom>
          <a:ln w="47625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08" tIns="45706" rIns="91408" bIns="45706"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70553" y="4953000"/>
            <a:ext cx="1306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alibri" pitchFamily="34" charset="0"/>
              </a:rPr>
              <a:t>30 ms</a:t>
            </a:r>
            <a:endParaRPr lang="en-US" sz="3600" dirty="0">
              <a:latin typeface="Calibri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4560840" y="3059159"/>
            <a:ext cx="526988" cy="1017541"/>
            <a:chOff x="4560840" y="3059159"/>
            <a:chExt cx="526988" cy="1017541"/>
          </a:xfrm>
        </p:grpSpPr>
        <p:cxnSp>
          <p:nvCxnSpPr>
            <p:cNvPr id="32" name="Straight Connector 31"/>
            <p:cNvCxnSpPr>
              <a:stCxn id="19" idx="7"/>
              <a:endCxn id="12" idx="6"/>
            </p:cNvCxnSpPr>
            <p:nvPr/>
          </p:nvCxnSpPr>
          <p:spPr>
            <a:xfrm rot="16200000" flipH="1">
              <a:off x="4286249" y="3333750"/>
              <a:ext cx="1017541" cy="468359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 rot="4063963">
              <a:off x="4530303" y="3288405"/>
              <a:ext cx="7457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20 ms</a:t>
              </a:r>
              <a:endParaRPr lang="en-US" dirty="0"/>
            </a:p>
          </p:txBody>
        </p:sp>
      </p:grp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5" name="Picture 44" descr="NetRegs - Fabricated metal products">
            <a:hlinkClick r:id="rId4" tooltip="&quot;NetRegs - Fabricated metal products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969244">
            <a:off x="4553041" y="2768552"/>
            <a:ext cx="239725" cy="130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Box 45"/>
          <p:cNvSpPr txBox="1"/>
          <p:nvPr/>
        </p:nvSpPr>
        <p:spPr>
          <a:xfrm>
            <a:off x="2971800" y="5487650"/>
            <a:ext cx="68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chemeClr val="accent6"/>
                </a:solidFill>
              </a:rPr>
              <a:t>?</a:t>
            </a:r>
            <a:endParaRPr lang="en-US" sz="8800" b="1" dirty="0">
              <a:solidFill>
                <a:schemeClr val="accent6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67400" y="5486400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/>
                </a:solidFill>
              </a:rPr>
              <a:t>?</a:t>
            </a:r>
            <a:endParaRPr lang="en-US" sz="4800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36734E-6 L -0.01771 -0.0490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" y="-25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93 L -0.00833 -0.0397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-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0" grpId="1"/>
      <p:bldP spid="25" grpId="0"/>
      <p:bldP spid="29" grpId="0" animBg="1"/>
      <p:bldP spid="29" grpId="1" animBg="1"/>
      <p:bldP spid="30" grpId="0" animBg="1"/>
      <p:bldP spid="30" grpId="1" animBg="1"/>
      <p:bldP spid="31" grpId="0"/>
      <p:bldP spid="31" grpId="1"/>
      <p:bldP spid="46" grpId="0"/>
      <p:bldP spid="46" grpId="1"/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/>
          <p:cNvSpPr/>
          <p:nvPr/>
        </p:nvSpPr>
        <p:spPr>
          <a:xfrm>
            <a:off x="2590800" y="1981200"/>
            <a:ext cx="4343400" cy="2743200"/>
          </a:xfrm>
          <a:prstGeom prst="parallelogram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 rot="16200000" flipV="1">
            <a:off x="5638800" y="2971800"/>
            <a:ext cx="533400" cy="762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16200000" flipV="1">
            <a:off x="4457699" y="2781300"/>
            <a:ext cx="553498" cy="2009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Vivaldi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SIGCOMM 2009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953000" y="4114800"/>
            <a:ext cx="76200" cy="76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rot="16200000" flipH="1">
            <a:off x="5599654" y="3010946"/>
            <a:ext cx="571500" cy="36008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5867400" y="3200400"/>
            <a:ext cx="76200" cy="76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 rot="16200000" flipH="1">
            <a:off x="4513804" y="3715796"/>
            <a:ext cx="914400" cy="36008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5638800" y="4000501"/>
            <a:ext cx="76200" cy="76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 rot="16200000" flipH="1">
            <a:off x="5371054" y="3772947"/>
            <a:ext cx="571500" cy="36008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3962400" y="2857501"/>
            <a:ext cx="76200" cy="76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 rot="16200000" flipH="1">
            <a:off x="3694654" y="2629947"/>
            <a:ext cx="571500" cy="36008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4724400" y="3009901"/>
            <a:ext cx="76200" cy="76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/>
          <p:nvPr/>
        </p:nvCxnSpPr>
        <p:spPr>
          <a:xfrm rot="16200000" flipH="1">
            <a:off x="4456654" y="2782347"/>
            <a:ext cx="571500" cy="36008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5181600" y="2247900"/>
            <a:ext cx="76200" cy="76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 rot="16200000" flipH="1">
            <a:off x="4913854" y="2020346"/>
            <a:ext cx="571500" cy="36008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3352800" y="3276600"/>
            <a:ext cx="76200" cy="76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/>
          <p:nvPr/>
        </p:nvCxnSpPr>
        <p:spPr>
          <a:xfrm rot="16200000" flipH="1">
            <a:off x="2913604" y="2877596"/>
            <a:ext cx="838200" cy="112208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3581400" y="4191000"/>
            <a:ext cx="76200" cy="76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 rot="16200000" flipH="1">
            <a:off x="3313654" y="3963446"/>
            <a:ext cx="571500" cy="36008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4191000" y="4305300"/>
            <a:ext cx="76200" cy="76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/>
          <p:nvPr/>
        </p:nvCxnSpPr>
        <p:spPr>
          <a:xfrm rot="16200000" flipH="1">
            <a:off x="4037554" y="4192046"/>
            <a:ext cx="342900" cy="36008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6172200" y="2476500"/>
            <a:ext cx="76200" cy="76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 rot="16200000" flipH="1">
            <a:off x="5904454" y="2248946"/>
            <a:ext cx="571500" cy="36008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/>
          <p:cNvGrpSpPr/>
          <p:nvPr/>
        </p:nvGrpSpPr>
        <p:grpSpPr>
          <a:xfrm>
            <a:off x="457200" y="3505200"/>
            <a:ext cx="2971800" cy="2819400"/>
            <a:chOff x="0" y="-1219200"/>
            <a:chExt cx="2971800" cy="2819400"/>
          </a:xfrm>
        </p:grpSpPr>
        <p:cxnSp>
          <p:nvCxnSpPr>
            <p:cNvPr id="80" name="Straight Connector 79"/>
            <p:cNvCxnSpPr/>
            <p:nvPr/>
          </p:nvCxnSpPr>
          <p:spPr>
            <a:xfrm rot="10800000" flipV="1">
              <a:off x="609600" y="0"/>
              <a:ext cx="381000" cy="1524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33400" y="-457200"/>
              <a:ext cx="762000" cy="1524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990600" y="0"/>
              <a:ext cx="533400" cy="3048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1828800" y="228600"/>
              <a:ext cx="609600" cy="3048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5400000" flipH="1" flipV="1">
              <a:off x="2362200" y="-76200"/>
              <a:ext cx="381000" cy="2286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V="1">
              <a:off x="2552700" y="-266700"/>
              <a:ext cx="152400" cy="762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10800000">
              <a:off x="2667000" y="-152400"/>
              <a:ext cx="304800" cy="15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V="1">
              <a:off x="2438400" y="228600"/>
              <a:ext cx="152400" cy="1524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10800000" flipV="1">
              <a:off x="2590800" y="304800"/>
              <a:ext cx="304800" cy="762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6200000" flipV="1">
              <a:off x="1790700" y="571500"/>
              <a:ext cx="304800" cy="2286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V="1">
              <a:off x="1943100" y="952500"/>
              <a:ext cx="381000" cy="1524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5400000" flipH="1" flipV="1">
              <a:off x="1295400" y="0"/>
              <a:ext cx="533400" cy="762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16200000" flipV="1">
              <a:off x="1219200" y="-609600"/>
              <a:ext cx="457200" cy="3048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V="1">
              <a:off x="1600200" y="-533400"/>
              <a:ext cx="457200" cy="3048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5400000" flipH="1" flipV="1">
              <a:off x="723900" y="-1104900"/>
              <a:ext cx="457200" cy="2286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10800000">
              <a:off x="2209800" y="1219200"/>
              <a:ext cx="304800" cy="762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5400000">
              <a:off x="1943100" y="1333500"/>
              <a:ext cx="381000" cy="1524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5400000">
              <a:off x="266700" y="190500"/>
              <a:ext cx="381000" cy="3048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10800000">
              <a:off x="228600" y="152400"/>
              <a:ext cx="381000" cy="15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16200000" flipH="1">
              <a:off x="304800" y="533400"/>
              <a:ext cx="152400" cy="1524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>
              <a:off x="76200" y="609600"/>
              <a:ext cx="304800" cy="1524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10800000">
              <a:off x="0" y="533400"/>
              <a:ext cx="304800" cy="15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1524000" y="304800"/>
              <a:ext cx="304800" cy="2286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 flipH="1" flipV="1">
              <a:off x="1181100" y="495300"/>
              <a:ext cx="533400" cy="1524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rot="10800000">
              <a:off x="1371600" y="838200"/>
              <a:ext cx="304800" cy="1524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5400000" flipH="1" flipV="1">
              <a:off x="1143000" y="990600"/>
              <a:ext cx="381000" cy="762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10800000">
              <a:off x="533400" y="-990600"/>
              <a:ext cx="304800" cy="2286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rot="16200000" flipH="1">
              <a:off x="2590800" y="381000"/>
              <a:ext cx="152400" cy="1524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8" name="Picture 2" descr="C:\Program Files\Microsoft Office\MEDIA\CAGCAT10\j028575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743200"/>
            <a:ext cx="1115964" cy="685800"/>
          </a:xfrm>
          <a:prstGeom prst="rect">
            <a:avLst/>
          </a:prstGeom>
          <a:noFill/>
        </p:spPr>
      </p:pic>
      <p:cxnSp>
        <p:nvCxnSpPr>
          <p:cNvPr id="109" name="Straight Connector 108"/>
          <p:cNvCxnSpPr/>
          <p:nvPr/>
        </p:nvCxnSpPr>
        <p:spPr>
          <a:xfrm rot="5400000" flipH="1" flipV="1">
            <a:off x="1181100" y="3619500"/>
            <a:ext cx="457200" cy="2286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1" name="Picture 110" descr="DSL providers - broadband DSL">
            <a:hlinkClick r:id="rId4" tooltip="&quot;DSL providers - broadband DSL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1219200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TextBox 63"/>
          <p:cNvSpPr txBox="1"/>
          <p:nvPr/>
        </p:nvSpPr>
        <p:spPr>
          <a:xfrm>
            <a:off x="533400" y="5181600"/>
            <a:ext cx="8229600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err="1" smtClean="0">
                <a:solidFill>
                  <a:srgbClr val="0070C0"/>
                </a:solidFill>
              </a:rPr>
              <a:t>Pyxida</a:t>
            </a:r>
            <a:r>
              <a:rPr lang="en-US" sz="2400" u="sng" dirty="0" smtClean="0">
                <a:solidFill>
                  <a:srgbClr val="0070C0"/>
                </a:solidFill>
              </a:rPr>
              <a:t>:</a:t>
            </a:r>
          </a:p>
          <a:p>
            <a:pPr algn="ctr"/>
            <a:r>
              <a:rPr lang="en-US" sz="2400" dirty="0" smtClean="0"/>
              <a:t>Vivaldi, modified based on experience with 1,000,000+ machines</a:t>
            </a:r>
            <a:endParaRPr lang="en-US" sz="2400" dirty="0"/>
          </a:p>
        </p:txBody>
      </p:sp>
      <p:cxnSp>
        <p:nvCxnSpPr>
          <p:cNvPr id="68" name="Straight Connector 67"/>
          <p:cNvCxnSpPr/>
          <p:nvPr/>
        </p:nvCxnSpPr>
        <p:spPr>
          <a:xfrm rot="10800000">
            <a:off x="4746718" y="3074944"/>
            <a:ext cx="1196882" cy="20165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-0.00555 L -0.00416 -0.0721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3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92228E-6 L -0.00416 -0.12769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64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17835E-6 L -0.00416 -0.07218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36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92228E-6 L -0.00416 -0.07217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36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1152E-6 L -0.00417 -0.07217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36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92228E-6 L -0.00416 -0.07217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36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5177E-6 L -0.0125 -0.11658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-58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92228E-6 L -0.00416 -0.07217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36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23317E-7 L -0.00417 -0.04441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22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92228E-6 L -0.00416 -0.07217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2" grpId="0" animBg="1"/>
      <p:bldP spid="48" grpId="0" animBg="1"/>
      <p:bldP spid="50" grpId="0" animBg="1"/>
      <p:bldP spid="52" grpId="0" animBg="1"/>
      <p:bldP spid="54" grpId="0" animBg="1"/>
      <p:bldP spid="56" grpId="0" animBg="1"/>
      <p:bldP spid="58" grpId="0" animBg="1"/>
      <p:bldP spid="60" grpId="0" animBg="1"/>
      <p:bldP spid="62" grpId="0" animBg="1"/>
      <p:bldP spid="6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Overview</a:t>
            </a:r>
          </a:p>
          <a:p>
            <a:r>
              <a:rPr lang="en-US" dirty="0" smtClean="0"/>
              <a:t>Background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Design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Related work</a:t>
            </a:r>
          </a:p>
          <a:p>
            <a:r>
              <a:rPr lang="en-US" dirty="0" smtClean="0"/>
              <a:t>Concluding remarks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SIGCOMM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0.00902 L 0.35 -0.4108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0" y="-21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1.37" calcmode="lin" valueType="num">
                                      <p:cBhvr override="childStyl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Design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Geographic bootstrapping</a:t>
            </a:r>
          </a:p>
          <a:p>
            <a:r>
              <a:rPr lang="en-US" dirty="0" smtClean="0"/>
              <a:t>Autonomous system corrections</a:t>
            </a:r>
          </a:p>
          <a:p>
            <a:r>
              <a:rPr lang="en-US" dirty="0" smtClean="0"/>
              <a:t>Symmetric updates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Triangle inequality violation avoidance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SIGCOMM 2009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914400" y="3657600"/>
            <a:ext cx="6324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Weaknesses of current approaches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SIGCOMM 2009</a:t>
            </a:r>
            <a:endParaRPr lang="en-US" dirty="0"/>
          </a:p>
        </p:txBody>
      </p:sp>
      <p:pic>
        <p:nvPicPr>
          <p:cNvPr id="7" name="Picture 2" descr="C:\Documents and Settings\lorch\Local Settings\Temporary Internet Files\Content.IE5\4M6JHMME\MCj0438059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752600"/>
            <a:ext cx="2998836" cy="299883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413590" y="1257300"/>
            <a:ext cx="1695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Geolocation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105400" y="1257300"/>
            <a:ext cx="3734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Network coordinate systems</a:t>
            </a:r>
            <a:endParaRPr lang="en-US" sz="2400" dirty="0"/>
          </a:p>
        </p:txBody>
      </p:sp>
      <p:grpSp>
        <p:nvGrpSpPr>
          <p:cNvPr id="15" name="Group 35"/>
          <p:cNvGrpSpPr/>
          <p:nvPr/>
        </p:nvGrpSpPr>
        <p:grpSpPr>
          <a:xfrm>
            <a:off x="5601074" y="1905000"/>
            <a:ext cx="2743200" cy="2971800"/>
            <a:chOff x="5791200" y="2133600"/>
            <a:chExt cx="2743200" cy="2971800"/>
          </a:xfrm>
        </p:grpSpPr>
        <p:cxnSp>
          <p:nvCxnSpPr>
            <p:cNvPr id="16" name="Straight Arrow Connector 15"/>
            <p:cNvCxnSpPr/>
            <p:nvPr/>
          </p:nvCxnSpPr>
          <p:spPr>
            <a:xfrm rot="5400000" flipH="1" flipV="1">
              <a:off x="5944394" y="2971006"/>
              <a:ext cx="1676400" cy="1588"/>
            </a:xfrm>
            <a:prstGeom prst="straightConnector1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6781800" y="3810000"/>
              <a:ext cx="1752600" cy="1588"/>
            </a:xfrm>
            <a:prstGeom prst="straightConnector1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5400000">
              <a:off x="5638800" y="3962400"/>
              <a:ext cx="1295400" cy="990600"/>
            </a:xfrm>
            <a:prstGeom prst="straightConnector1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Oval 18"/>
          <p:cNvSpPr/>
          <p:nvPr/>
        </p:nvSpPr>
        <p:spPr>
          <a:xfrm>
            <a:off x="7164347" y="3962400"/>
            <a:ext cx="76200" cy="76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316747" y="2819400"/>
            <a:ext cx="76200" cy="76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469147" y="3352800"/>
            <a:ext cx="76200" cy="76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545347" y="4038600"/>
            <a:ext cx="76200" cy="76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707147" y="4191000"/>
            <a:ext cx="76200" cy="76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935747" y="3352800"/>
            <a:ext cx="76200" cy="76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240547" y="4343400"/>
            <a:ext cx="76200" cy="76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621547" y="4267200"/>
            <a:ext cx="76200" cy="76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697747" y="3733800"/>
            <a:ext cx="76200" cy="76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73747" y="4495800"/>
            <a:ext cx="76200" cy="76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537025" y="5797034"/>
            <a:ext cx="287129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en-US" dirty="0" smtClean="0"/>
              <a:t>sensitive to initial conditions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743488" y="5797034"/>
            <a:ext cx="103586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en-US" dirty="0" smtClean="0"/>
              <a:t>inflexible</a:t>
            </a:r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2286000" y="2514600"/>
            <a:ext cx="2548785" cy="1447800"/>
            <a:chOff x="2286000" y="2514600"/>
            <a:chExt cx="2548785" cy="1447800"/>
          </a:xfrm>
        </p:grpSpPr>
        <p:sp>
          <p:nvSpPr>
            <p:cNvPr id="32" name="Arc 31"/>
            <p:cNvSpPr/>
            <p:nvPr/>
          </p:nvSpPr>
          <p:spPr>
            <a:xfrm rot="10800000">
              <a:off x="2396385" y="2514600"/>
              <a:ext cx="2438400" cy="1447800"/>
            </a:xfrm>
            <a:prstGeom prst="arc">
              <a:avLst>
                <a:gd name="adj1" fmla="val 18009838"/>
                <a:gd name="adj2" fmla="val 0"/>
              </a:avLst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2286000" y="3124200"/>
              <a:ext cx="228600" cy="228600"/>
              <a:chOff x="2286000" y="3124200"/>
              <a:chExt cx="228600" cy="228600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2362200" y="32004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2286000" y="3124200"/>
                <a:ext cx="228600" cy="228600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6" name="TextBox 35"/>
          <p:cNvSpPr txBox="1"/>
          <p:nvPr/>
        </p:nvSpPr>
        <p:spPr>
          <a:xfrm>
            <a:off x="2438400" y="2590800"/>
            <a:ext cx="217912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incorrect </a:t>
            </a:r>
            <a:r>
              <a:rPr lang="en-US" dirty="0" err="1" smtClean="0"/>
              <a:t>geolocation</a:t>
            </a:r>
            <a:endParaRPr lang="en-US" dirty="0"/>
          </a:p>
        </p:txBody>
      </p:sp>
      <p:grpSp>
        <p:nvGrpSpPr>
          <p:cNvPr id="293" name="Group 292"/>
          <p:cNvGrpSpPr/>
          <p:nvPr/>
        </p:nvGrpSpPr>
        <p:grpSpPr>
          <a:xfrm>
            <a:off x="990600" y="1828800"/>
            <a:ext cx="2667000" cy="2514601"/>
            <a:chOff x="2971800" y="4191000"/>
            <a:chExt cx="2667000" cy="2514601"/>
          </a:xfrm>
        </p:grpSpPr>
        <p:cxnSp>
          <p:nvCxnSpPr>
            <p:cNvPr id="38" name="Straight Connector 37"/>
            <p:cNvCxnSpPr/>
            <p:nvPr/>
          </p:nvCxnSpPr>
          <p:spPr>
            <a:xfrm rot="10800000" flipV="1">
              <a:off x="3733800" y="4724400"/>
              <a:ext cx="381000" cy="152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3810000" y="4419600"/>
              <a:ext cx="381000" cy="228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4114800" y="4724400"/>
              <a:ext cx="533400" cy="304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3200400" y="5943601"/>
              <a:ext cx="762000" cy="380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 flipH="1" flipV="1">
              <a:off x="3886200" y="5638801"/>
              <a:ext cx="381000" cy="228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endCxn id="8" idx="6"/>
            </p:cNvCxnSpPr>
            <p:nvPr/>
          </p:nvCxnSpPr>
          <p:spPr>
            <a:xfrm rot="10800000">
              <a:off x="3972448" y="5478445"/>
              <a:ext cx="218552" cy="841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4191000" y="5562601"/>
              <a:ext cx="3048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V="1">
              <a:off x="3962400" y="5943601"/>
              <a:ext cx="152400" cy="152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0800000" flipV="1">
              <a:off x="4114800" y="6019801"/>
              <a:ext cx="304800" cy="76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V="1">
              <a:off x="4914900" y="5295900"/>
              <a:ext cx="304800" cy="228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V="1">
              <a:off x="5067300" y="5676900"/>
              <a:ext cx="381000" cy="152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 flipH="1" flipV="1">
              <a:off x="4419600" y="4724400"/>
              <a:ext cx="533400" cy="76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6200000" flipV="1">
              <a:off x="4495800" y="4267200"/>
              <a:ext cx="304800" cy="152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800000">
              <a:off x="4724400" y="4495800"/>
              <a:ext cx="457200" cy="76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3886200" y="4191000"/>
              <a:ext cx="304800" cy="152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0800000" flipV="1">
              <a:off x="5334000" y="5715000"/>
              <a:ext cx="304800" cy="228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5114403" y="6018753"/>
              <a:ext cx="294752" cy="14444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3390900" y="4914900"/>
              <a:ext cx="381000" cy="304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0800000">
              <a:off x="3352800" y="4876800"/>
              <a:ext cx="381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0800000" flipV="1">
              <a:off x="2971800" y="5257800"/>
              <a:ext cx="457200" cy="304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>
              <a:off x="2857500" y="5524500"/>
              <a:ext cx="838200" cy="304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0800000">
              <a:off x="2971800" y="5257800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4648200" y="5029200"/>
              <a:ext cx="304800" cy="228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 flipH="1" flipV="1">
              <a:off x="4305300" y="5219700"/>
              <a:ext cx="533400" cy="152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0800000">
              <a:off x="4495800" y="5562600"/>
              <a:ext cx="304800" cy="152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6200000" flipH="1">
              <a:off x="4305300" y="5372100"/>
              <a:ext cx="304800" cy="76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0800000" flipV="1">
              <a:off x="3429000" y="4343400"/>
              <a:ext cx="457200" cy="152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3581402" y="6172201"/>
              <a:ext cx="609599" cy="4572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TextBox 67"/>
          <p:cNvSpPr txBox="1"/>
          <p:nvPr/>
        </p:nvSpPr>
        <p:spPr>
          <a:xfrm>
            <a:off x="2895600" y="2362200"/>
            <a:ext cx="245233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non-geometric topology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915048" y="3078144"/>
            <a:ext cx="76200" cy="76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 rot="10800000">
            <a:off x="1945193" y="2382296"/>
            <a:ext cx="2438400" cy="1524000"/>
          </a:xfrm>
          <a:prstGeom prst="arc">
            <a:avLst>
              <a:gd name="adj1" fmla="val 16162487"/>
              <a:gd name="adj2" fmla="val 0"/>
            </a:avLst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170256" y="3876152"/>
            <a:ext cx="76200" cy="76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621547" y="2438400"/>
            <a:ext cx="76200" cy="76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Oval 316"/>
          <p:cNvSpPr/>
          <p:nvPr/>
        </p:nvSpPr>
        <p:spPr>
          <a:xfrm>
            <a:off x="7543800" y="2362200"/>
            <a:ext cx="228600" cy="228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TextBox 318"/>
          <p:cNvSpPr txBox="1"/>
          <p:nvPr/>
        </p:nvSpPr>
        <p:spPr>
          <a:xfrm>
            <a:off x="4876800" y="2209800"/>
            <a:ext cx="185384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slow convergence</a:t>
            </a:r>
            <a:endParaRPr lang="en-US" dirty="0"/>
          </a:p>
        </p:txBody>
      </p:sp>
      <p:sp>
        <p:nvSpPr>
          <p:cNvPr id="320" name="TextBox 319"/>
          <p:cNvSpPr txBox="1"/>
          <p:nvPr/>
        </p:nvSpPr>
        <p:spPr>
          <a:xfrm>
            <a:off x="4648200" y="2895600"/>
            <a:ext cx="211917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finds local minimum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643 0.00439 -0.01459 0.00832 -0.02153 0.0111 C -0.0257 0.01989 -0.02327 0.01711 -0.02796 0.02105 C -0.03039 0.0259 -0.03125 0.03122 -0.03368 0.03608 C -0.03403 0.0377 -0.03403 0.03955 -0.03455 0.04117 C -0.03507 0.04256 -0.03611 0.04348 -0.03646 0.04487 C -0.03837 0.05251 -0.03941 0.0606 -0.04115 0.06847 C -0.0408 0.07841 -0.04115 0.09692 -0.03924 0.10964 C -0.03785 0.11843 -0.0349 0.12676 -0.03368 0.13578 C -0.03264 0.15336 -0.03177 0.15082 -0.03455 0.16817 C -0.03577 0.17603 -0.03889 0.18274 -0.04011 0.1906 C -0.0408 0.19546 -0.04098 0.20055 -0.04202 0.20541 C -0.04323 0.21027 -0.04462 0.21559 -0.04757 0.21906 C -0.04931 0.22114 -0.0533 0.22415 -0.0533 0.22415 C -0.05556 0.22854 -0.05851 0.23502 -0.06164 0.23779 C -0.06337 0.24381 -0.06598 0.24843 -0.06823 0.25399 C -0.07223 0.26347 -0.06806 0.25676 -0.07188 0.26532 C -0.07535 0.27319 -0.08039 0.28013 -0.08039 0.29007 L -0.07483 0.29146 " pathEditMode="relative" ptsTypes="fffffffffffffffffAA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68" grpId="1" animBg="1"/>
      <p:bldP spid="20" grpId="0" animBg="1"/>
      <p:bldP spid="20" grpId="1" animBg="1"/>
      <p:bldP spid="317" grpId="0" animBg="1"/>
      <p:bldP spid="317" grpId="1" animBg="1"/>
      <p:bldP spid="319" grpId="0" animBg="1"/>
      <p:bldP spid="319" grpId="1" animBg="1"/>
      <p:bldP spid="3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/>
          <p:cNvSpPr/>
          <p:nvPr/>
        </p:nvSpPr>
        <p:spPr>
          <a:xfrm>
            <a:off x="3657600" y="3048000"/>
            <a:ext cx="2286000" cy="2286000"/>
          </a:xfrm>
          <a:prstGeom prst="ellipse">
            <a:avLst/>
          </a:prstGeom>
          <a:scene3d>
            <a:camera prst="orthographicFront"/>
            <a:lightRig rig="threePt" dir="t"/>
          </a:scene3d>
          <a:sp3d prstMaterial="clear">
            <a:bevelT w="1270000" h="1270000"/>
            <a:bevelB w="1270000" h="1270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SIGCOMM 2009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733800" y="2590800"/>
            <a:ext cx="2743200" cy="2971800"/>
            <a:chOff x="5791200" y="2133600"/>
            <a:chExt cx="2743200" cy="2971800"/>
          </a:xfrm>
        </p:grpSpPr>
        <p:cxnSp>
          <p:nvCxnSpPr>
            <p:cNvPr id="6" name="Straight Arrow Connector 5"/>
            <p:cNvCxnSpPr/>
            <p:nvPr/>
          </p:nvCxnSpPr>
          <p:spPr>
            <a:xfrm rot="5400000" flipH="1" flipV="1">
              <a:off x="5944394" y="2971006"/>
              <a:ext cx="1676400" cy="1588"/>
            </a:xfrm>
            <a:prstGeom prst="straightConnector1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6781800" y="3810000"/>
              <a:ext cx="1752600" cy="1588"/>
            </a:xfrm>
            <a:prstGeom prst="straightConnector1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rot="5400000">
              <a:off x="5638800" y="3962400"/>
              <a:ext cx="1295400" cy="990600"/>
            </a:xfrm>
            <a:prstGeom prst="straightConnector1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Oval 9"/>
          <p:cNvSpPr/>
          <p:nvPr/>
        </p:nvSpPr>
        <p:spPr>
          <a:xfrm>
            <a:off x="5181600" y="3200400"/>
            <a:ext cx="76200" cy="76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C:\Program Files\Microsoft Office\MEDIA\CAGCAT10\j028575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286000"/>
            <a:ext cx="1115964" cy="685800"/>
          </a:xfrm>
          <a:prstGeom prst="rect">
            <a:avLst/>
          </a:prstGeom>
          <a:noFill/>
        </p:spPr>
      </p:pic>
      <p:sp>
        <p:nvSpPr>
          <p:cNvPr id="21" name="Flowchart: Magnetic Disk 20"/>
          <p:cNvSpPr/>
          <p:nvPr/>
        </p:nvSpPr>
        <p:spPr>
          <a:xfrm>
            <a:off x="1981200" y="3810000"/>
            <a:ext cx="914400" cy="685800"/>
          </a:xfrm>
          <a:prstGeom prst="flowChartMagneticDisk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752600" y="2971800"/>
            <a:ext cx="141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131.76.10.75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1828800" y="3657600"/>
            <a:ext cx="1219200" cy="1219200"/>
            <a:chOff x="1143000" y="5029200"/>
            <a:chExt cx="1219200" cy="1219200"/>
          </a:xfrm>
        </p:grpSpPr>
        <p:pic>
          <p:nvPicPr>
            <p:cNvPr id="1026" name="Picture 2" descr="C:\Documents and Settings\lorch\Local Settings\Temporary Internet Files\Content.IE5\4M6JHMME\MCj0438059000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43000" y="5029200"/>
              <a:ext cx="1219200" cy="1219200"/>
            </a:xfrm>
            <a:prstGeom prst="rect">
              <a:avLst/>
            </a:prstGeom>
            <a:noFill/>
          </p:spPr>
        </p:pic>
        <p:sp>
          <p:nvSpPr>
            <p:cNvPr id="32" name="Oval 31"/>
            <p:cNvSpPr/>
            <p:nvPr/>
          </p:nvSpPr>
          <p:spPr>
            <a:xfrm>
              <a:off x="1600200" y="55626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Oval 27"/>
          <p:cNvSpPr/>
          <p:nvPr/>
        </p:nvSpPr>
        <p:spPr>
          <a:xfrm>
            <a:off x="2286000" y="5562600"/>
            <a:ext cx="76200" cy="76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6096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Geographic bootstrapping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1" name="Straight Connector 30"/>
          <p:cNvCxnSpPr>
            <a:endCxn id="10" idx="2"/>
          </p:cNvCxnSpPr>
          <p:nvPr/>
        </p:nvCxnSpPr>
        <p:spPr>
          <a:xfrm rot="5400000">
            <a:off x="5162550" y="2838450"/>
            <a:ext cx="419100" cy="38100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5486400" y="3581400"/>
            <a:ext cx="76200" cy="76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36" idx="2"/>
          </p:cNvCxnSpPr>
          <p:nvPr/>
        </p:nvCxnSpPr>
        <p:spPr>
          <a:xfrm rot="10800000" flipV="1">
            <a:off x="5486400" y="3352800"/>
            <a:ext cx="533400" cy="26670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5181601" y="3962400"/>
            <a:ext cx="76200" cy="76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>
            <a:endCxn id="39" idx="2"/>
          </p:cNvCxnSpPr>
          <p:nvPr/>
        </p:nvCxnSpPr>
        <p:spPr>
          <a:xfrm rot="10800000" flipV="1">
            <a:off x="5181602" y="3962400"/>
            <a:ext cx="304799" cy="3810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5181601" y="4876800"/>
            <a:ext cx="76200" cy="76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>
            <a:endCxn id="44" idx="2"/>
          </p:cNvCxnSpPr>
          <p:nvPr/>
        </p:nvCxnSpPr>
        <p:spPr>
          <a:xfrm rot="16200000" flipV="1">
            <a:off x="5086351" y="5010150"/>
            <a:ext cx="647700" cy="457199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4267200" y="3429000"/>
            <a:ext cx="76200" cy="76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/>
          <p:cNvCxnSpPr/>
          <p:nvPr/>
        </p:nvCxnSpPr>
        <p:spPr>
          <a:xfrm rot="16200000" flipH="1">
            <a:off x="3935394" y="3135294"/>
            <a:ext cx="495300" cy="22860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4267201" y="4495800"/>
            <a:ext cx="76200" cy="76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3962402" y="4533901"/>
            <a:ext cx="350853" cy="266699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4038600" y="3733800"/>
            <a:ext cx="76200" cy="76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endCxn id="50" idx="2"/>
          </p:cNvCxnSpPr>
          <p:nvPr/>
        </p:nvCxnSpPr>
        <p:spPr>
          <a:xfrm rot="16200000" flipH="1">
            <a:off x="3562350" y="3295650"/>
            <a:ext cx="495300" cy="45720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4170904" y="4058696"/>
            <a:ext cx="304800" cy="76198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 65"/>
          <p:cNvGrpSpPr/>
          <p:nvPr/>
        </p:nvGrpSpPr>
        <p:grpSpPr>
          <a:xfrm>
            <a:off x="4094704" y="2697144"/>
            <a:ext cx="2656952" cy="1341456"/>
            <a:chOff x="4094704" y="1524000"/>
            <a:chExt cx="2656952" cy="1341456"/>
          </a:xfrm>
        </p:grpSpPr>
        <p:sp>
          <p:nvSpPr>
            <p:cNvPr id="61" name="Arc 60"/>
            <p:cNvSpPr/>
            <p:nvPr/>
          </p:nvSpPr>
          <p:spPr>
            <a:xfrm rot="10800000">
              <a:off x="4313256" y="1524000"/>
              <a:ext cx="2438400" cy="1341456"/>
            </a:xfrm>
            <a:prstGeom prst="arc">
              <a:avLst>
                <a:gd name="adj1" fmla="val 17929367"/>
                <a:gd name="adj2" fmla="val 21258308"/>
              </a:avLst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Connector 61"/>
            <p:cNvCxnSpPr/>
            <p:nvPr/>
          </p:nvCxnSpPr>
          <p:spPr>
            <a:xfrm rot="16200000" flipH="1">
              <a:off x="3961354" y="1962151"/>
              <a:ext cx="495300" cy="228600"/>
            </a:xfrm>
            <a:prstGeom prst="line">
              <a:avLst/>
            </a:prstGeom>
            <a:ln w="38100">
              <a:solidFill>
                <a:srgbClr val="7030A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0800000" flipV="1">
              <a:off x="5181600" y="2781300"/>
              <a:ext cx="304799" cy="38100"/>
            </a:xfrm>
            <a:prstGeom prst="line">
              <a:avLst/>
            </a:prstGeom>
            <a:ln w="38100">
              <a:solidFill>
                <a:srgbClr val="7030A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0" name="Chart 69"/>
          <p:cNvGraphicFramePr>
            <a:graphicFrameLocks noGrp="1"/>
          </p:cNvGraphicFramePr>
          <p:nvPr/>
        </p:nvGraphicFramePr>
        <p:xfrm>
          <a:off x="914400" y="2133600"/>
          <a:ext cx="7556500" cy="35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9" name="Down Arrow 68"/>
          <p:cNvSpPr/>
          <p:nvPr/>
        </p:nvSpPr>
        <p:spPr>
          <a:xfrm rot="16200000">
            <a:off x="990600" y="4038600"/>
            <a:ext cx="381000" cy="1143000"/>
          </a:xfrm>
          <a:prstGeom prst="downArrow">
            <a:avLst/>
          </a:prstGeom>
          <a:solidFill>
            <a:schemeClr val="accent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143000" y="1981200"/>
            <a:ext cx="685800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8800" b="1" dirty="0" smtClean="0">
                <a:solidFill>
                  <a:schemeClr val="accent6"/>
                </a:solidFill>
              </a:rPr>
              <a:t>?</a:t>
            </a:r>
            <a:endParaRPr lang="en-US" sz="8800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5177E-6 L 0.0375 -0.0610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-3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0.003 L 0.05416 -0.03886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-1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35091E-6 L 0.03333 -0.00254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452E-6 L -0.025 -0.06917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3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15591E-6 L 0.05 0.09739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4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32477E-6 L -0.0375 0.0388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" y="1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67939E-6 L -0.05416 -0.07217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-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48148E-6 L -0.00208 0.1620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23317E-7 L 3.33333E-6 0.2109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63081E-6 L 0.23334 -0.22207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to="0.3" calcmode="lin" valueType="num">
                                      <p:cBhvr override="childStyle"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0.09738 L 0.0875 0.08304 " pathEditMode="relative" rAng="0" ptsTypes="AA">
                                      <p:cBhvr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-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1.22137E-6 L 0.04166 -0.01943 " pathEditMode="relative" rAng="0" ptsTypes="AA">
                                      <p:cBhvr>
                                        <p:cTn id="8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-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334 -0.22207 L 0.19896 -0.21236 " pathEditMode="relative" rAng="0" ptsTypes="AA">
                                      <p:cBhvr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2" animBg="1"/>
      <p:bldP spid="10" grpId="0" animBg="1"/>
      <p:bldP spid="21" grpId="0" animBg="1"/>
      <p:bldP spid="20" grpId="0"/>
      <p:bldP spid="20" grpId="1"/>
      <p:bldP spid="20" grpId="2"/>
      <p:bldP spid="28" grpId="0" animBg="1"/>
      <p:bldP spid="28" grpId="1" animBg="1"/>
      <p:bldP spid="28" grpId="2" animBg="1"/>
      <p:bldP spid="36" grpId="0" animBg="1"/>
      <p:bldP spid="39" grpId="0" animBg="1"/>
      <p:bldP spid="44" grpId="0" animBg="1"/>
      <p:bldP spid="44" grpId="1" animBg="1"/>
      <p:bldP spid="46" grpId="0" animBg="1"/>
      <p:bldP spid="48" grpId="0" animBg="1"/>
      <p:bldP spid="50" grpId="0" animBg="1"/>
      <p:bldGraphic spid="70" grpId="0">
        <p:bldAsOne/>
      </p:bldGraphic>
      <p:bldP spid="69" grpId="0" animBg="1"/>
      <p:bldP spid="38" grpId="0"/>
      <p:bldP spid="3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/>
          <p:cNvSpPr/>
          <p:nvPr/>
        </p:nvSpPr>
        <p:spPr>
          <a:xfrm>
            <a:off x="3657600" y="3048000"/>
            <a:ext cx="2286000" cy="2286000"/>
          </a:xfrm>
          <a:prstGeom prst="ellipse">
            <a:avLst/>
          </a:prstGeom>
          <a:scene3d>
            <a:camera prst="orthographicFront"/>
            <a:lightRig rig="threePt" dir="t"/>
          </a:scene3d>
          <a:sp3d prstMaterial="clear">
            <a:bevelT w="1270000" h="1270000"/>
            <a:bevelB w="1270000" h="1270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SIGCOMM 2009</a:t>
            </a:r>
            <a:endParaRPr lang="en-US" dirty="0"/>
          </a:p>
        </p:txBody>
      </p:sp>
      <p:grpSp>
        <p:nvGrpSpPr>
          <p:cNvPr id="2" name="Group 4"/>
          <p:cNvGrpSpPr/>
          <p:nvPr/>
        </p:nvGrpSpPr>
        <p:grpSpPr>
          <a:xfrm>
            <a:off x="3733800" y="2590800"/>
            <a:ext cx="2743200" cy="2971800"/>
            <a:chOff x="5791200" y="2133600"/>
            <a:chExt cx="2743200" cy="2971800"/>
          </a:xfrm>
        </p:grpSpPr>
        <p:cxnSp>
          <p:nvCxnSpPr>
            <p:cNvPr id="6" name="Straight Arrow Connector 5"/>
            <p:cNvCxnSpPr/>
            <p:nvPr/>
          </p:nvCxnSpPr>
          <p:spPr>
            <a:xfrm rot="5400000" flipH="1" flipV="1">
              <a:off x="5944394" y="2971006"/>
              <a:ext cx="1676400" cy="1588"/>
            </a:xfrm>
            <a:prstGeom prst="straightConnector1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6781800" y="3810000"/>
              <a:ext cx="1752600" cy="1588"/>
            </a:xfrm>
            <a:prstGeom prst="straightConnector1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rot="5400000">
              <a:off x="5638800" y="3962400"/>
              <a:ext cx="1295400" cy="990600"/>
            </a:xfrm>
            <a:prstGeom prst="straightConnector1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Oval 9"/>
          <p:cNvSpPr/>
          <p:nvPr/>
        </p:nvSpPr>
        <p:spPr>
          <a:xfrm>
            <a:off x="5181600" y="3200400"/>
            <a:ext cx="76200" cy="76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C:\Program Files\Microsoft Office\MEDIA\CAGCAT10\j028575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286000"/>
            <a:ext cx="1115964" cy="685800"/>
          </a:xfrm>
          <a:prstGeom prst="rect">
            <a:avLst/>
          </a:prstGeom>
          <a:noFill/>
        </p:spPr>
      </p:pic>
      <p:grpSp>
        <p:nvGrpSpPr>
          <p:cNvPr id="3" name="Group 32"/>
          <p:cNvGrpSpPr/>
          <p:nvPr/>
        </p:nvGrpSpPr>
        <p:grpSpPr>
          <a:xfrm>
            <a:off x="1828800" y="4572000"/>
            <a:ext cx="1219200" cy="1219200"/>
            <a:chOff x="1143000" y="5029200"/>
            <a:chExt cx="1219200" cy="1219200"/>
          </a:xfrm>
        </p:grpSpPr>
        <p:pic>
          <p:nvPicPr>
            <p:cNvPr id="1026" name="Picture 2" descr="C:\Documents and Settings\lorch\Local Settings\Temporary Internet Files\Content.IE5\4M6JHMME\MCj0438059000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43000" y="5029200"/>
              <a:ext cx="1219200" cy="1219200"/>
            </a:xfrm>
            <a:prstGeom prst="rect">
              <a:avLst/>
            </a:prstGeom>
            <a:noFill/>
          </p:spPr>
        </p:pic>
        <p:sp>
          <p:nvSpPr>
            <p:cNvPr id="32" name="Oval 31"/>
            <p:cNvSpPr/>
            <p:nvPr/>
          </p:nvSpPr>
          <p:spPr>
            <a:xfrm>
              <a:off x="1600200" y="55626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Oval 27"/>
          <p:cNvSpPr/>
          <p:nvPr/>
        </p:nvSpPr>
        <p:spPr>
          <a:xfrm>
            <a:off x="3962400" y="4114800"/>
            <a:ext cx="76200" cy="76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6096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Geographic bootstrapping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5486400" y="3581400"/>
            <a:ext cx="76200" cy="76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029200" y="3810000"/>
            <a:ext cx="76200" cy="76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181601" y="4876800"/>
            <a:ext cx="76200" cy="76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267200" y="3429000"/>
            <a:ext cx="76200" cy="76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267201" y="4495800"/>
            <a:ext cx="76200" cy="76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267200" y="3886200"/>
            <a:ext cx="76200" cy="76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371600" y="2362200"/>
            <a:ext cx="6858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/>
                </a:solidFill>
              </a:rPr>
              <a:t>?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62000" y="1752600"/>
            <a:ext cx="38862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Accurate local initialization</a:t>
            </a:r>
            <a:endParaRPr lang="en-US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304800" y="4267200"/>
            <a:ext cx="4191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Avoids poor global embedding</a:t>
            </a:r>
            <a:endParaRPr lang="en-US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6019800" y="3124200"/>
            <a:ext cx="19812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Flexible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73144E-7 L 0.02917 -0.0499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42124E-6 L 0.02084 0.0277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" y="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7856E-6 L -0.02916 -0.0166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" y="-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4" grpId="0" animBg="1"/>
      <p:bldP spid="50" grpId="0" animBg="1"/>
      <p:bldP spid="42" grpId="0" animBg="1"/>
      <p:bldP spid="43" grpId="0" animBg="1"/>
      <p:bldP spid="5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/>
          <p:cNvGrpSpPr/>
          <p:nvPr/>
        </p:nvGrpSpPr>
        <p:grpSpPr>
          <a:xfrm>
            <a:off x="1905000" y="4572000"/>
            <a:ext cx="0" cy="457200"/>
            <a:chOff x="3276600" y="4876800"/>
            <a:chExt cx="0" cy="457200"/>
          </a:xfrm>
        </p:grpSpPr>
        <p:cxnSp>
          <p:nvCxnSpPr>
            <p:cNvPr id="69" name="Straight Connector 68"/>
            <p:cNvCxnSpPr/>
            <p:nvPr/>
          </p:nvCxnSpPr>
          <p:spPr>
            <a:xfrm rot="5400000" flipH="1" flipV="1">
              <a:off x="3048000" y="5105400"/>
              <a:ext cx="45720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3048000" y="5105400"/>
              <a:ext cx="457200" cy="0"/>
            </a:xfrm>
            <a:prstGeom prst="line">
              <a:avLst/>
            </a:prstGeom>
            <a:ln w="38100">
              <a:solidFill>
                <a:srgbClr val="FFC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762000" y="1197088"/>
            <a:ext cx="2057400" cy="3070111"/>
            <a:chOff x="762000" y="1197088"/>
            <a:chExt cx="2057400" cy="3070111"/>
          </a:xfrm>
        </p:grpSpPr>
        <p:sp>
          <p:nvSpPr>
            <p:cNvPr id="53" name="Cloud"/>
            <p:cNvSpPr>
              <a:spLocks noChangeAspect="1" noEditPoints="1" noChangeArrowheads="1"/>
            </p:cNvSpPr>
            <p:nvPr/>
          </p:nvSpPr>
          <p:spPr bwMode="auto">
            <a:xfrm rot="16200000">
              <a:off x="255644" y="1703444"/>
              <a:ext cx="3070111" cy="205740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066798" y="139342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2133600" y="18288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1676400" y="21336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1524000" y="26670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1143000" y="20574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1219200" y="32766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2286000" y="26670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1752600" y="32004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1676400" y="1600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Cloud"/>
          <p:cNvSpPr>
            <a:spLocks noChangeAspect="1" noEditPoints="1" noChangeArrowheads="1"/>
          </p:cNvSpPr>
          <p:nvPr/>
        </p:nvSpPr>
        <p:spPr bwMode="auto">
          <a:xfrm>
            <a:off x="3276600" y="2514600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Cloud"/>
          <p:cNvSpPr>
            <a:spLocks noChangeAspect="1" noEditPoints="1" noChangeArrowheads="1"/>
          </p:cNvSpPr>
          <p:nvPr/>
        </p:nvSpPr>
        <p:spPr bwMode="auto">
          <a:xfrm>
            <a:off x="1143000" y="3194844"/>
            <a:ext cx="1600200" cy="1072356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Cloud"/>
          <p:cNvSpPr>
            <a:spLocks noChangeAspect="1" noEditPoints="1" noChangeArrowheads="1"/>
          </p:cNvSpPr>
          <p:nvPr/>
        </p:nvSpPr>
        <p:spPr bwMode="auto">
          <a:xfrm>
            <a:off x="6705600" y="1975644"/>
            <a:ext cx="1600200" cy="1072356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Cloud"/>
          <p:cNvSpPr>
            <a:spLocks noChangeAspect="1" noEditPoints="1" noChangeArrowheads="1"/>
          </p:cNvSpPr>
          <p:nvPr/>
        </p:nvSpPr>
        <p:spPr bwMode="auto">
          <a:xfrm>
            <a:off x="6781800" y="3962400"/>
            <a:ext cx="1600200" cy="1072356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Cloud"/>
          <p:cNvSpPr>
            <a:spLocks noChangeAspect="1" noEditPoints="1" noChangeArrowheads="1"/>
          </p:cNvSpPr>
          <p:nvPr/>
        </p:nvSpPr>
        <p:spPr bwMode="auto">
          <a:xfrm>
            <a:off x="3962400" y="1295400"/>
            <a:ext cx="1600200" cy="1072356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1879042" y="1676400"/>
            <a:ext cx="5954485" cy="2646372"/>
            <a:chOff x="1879042" y="1676400"/>
            <a:chExt cx="5954485" cy="2646372"/>
          </a:xfrm>
        </p:grpSpPr>
        <p:sp>
          <p:nvSpPr>
            <p:cNvPr id="41" name="Freeform 40"/>
            <p:cNvSpPr/>
            <p:nvPr/>
          </p:nvSpPr>
          <p:spPr>
            <a:xfrm>
              <a:off x="1879042" y="2545051"/>
              <a:ext cx="5928527" cy="1356527"/>
            </a:xfrm>
            <a:custGeom>
              <a:avLst/>
              <a:gdLst>
                <a:gd name="connsiteX0" fmla="*/ 0 w 5928527"/>
                <a:gd name="connsiteY0" fmla="*/ 1215850 h 1356527"/>
                <a:gd name="connsiteX1" fmla="*/ 783771 w 5928527"/>
                <a:gd name="connsiteY1" fmla="*/ 1356527 h 1356527"/>
                <a:gd name="connsiteX2" fmla="*/ 1607736 w 5928527"/>
                <a:gd name="connsiteY2" fmla="*/ 1346479 h 1356527"/>
                <a:gd name="connsiteX3" fmla="*/ 2371411 w 5928527"/>
                <a:gd name="connsiteY3" fmla="*/ 884255 h 1356527"/>
                <a:gd name="connsiteX4" fmla="*/ 2974312 w 5928527"/>
                <a:gd name="connsiteY4" fmla="*/ 1155560 h 1356527"/>
                <a:gd name="connsiteX5" fmla="*/ 3577213 w 5928527"/>
                <a:gd name="connsiteY5" fmla="*/ 622997 h 1356527"/>
                <a:gd name="connsiteX6" fmla="*/ 4220307 w 5928527"/>
                <a:gd name="connsiteY6" fmla="*/ 472272 h 1356527"/>
                <a:gd name="connsiteX7" fmla="*/ 4893547 w 5928527"/>
                <a:gd name="connsiteY7" fmla="*/ 261257 h 1356527"/>
                <a:gd name="connsiteX8" fmla="*/ 5928527 w 5928527"/>
                <a:gd name="connsiteY8" fmla="*/ 0 h 1356527"/>
                <a:gd name="connsiteX0" fmla="*/ 0 w 5928527"/>
                <a:gd name="connsiteY0" fmla="*/ 1215850 h 1356527"/>
                <a:gd name="connsiteX1" fmla="*/ 783771 w 5928527"/>
                <a:gd name="connsiteY1" fmla="*/ 1356527 h 1356527"/>
                <a:gd name="connsiteX2" fmla="*/ 1607736 w 5928527"/>
                <a:gd name="connsiteY2" fmla="*/ 1346479 h 1356527"/>
                <a:gd name="connsiteX3" fmla="*/ 2371411 w 5928527"/>
                <a:gd name="connsiteY3" fmla="*/ 884255 h 1356527"/>
                <a:gd name="connsiteX4" fmla="*/ 3073958 w 5928527"/>
                <a:gd name="connsiteY4" fmla="*/ 502949 h 1356527"/>
                <a:gd name="connsiteX5" fmla="*/ 3577213 w 5928527"/>
                <a:gd name="connsiteY5" fmla="*/ 622997 h 1356527"/>
                <a:gd name="connsiteX6" fmla="*/ 4220307 w 5928527"/>
                <a:gd name="connsiteY6" fmla="*/ 472272 h 1356527"/>
                <a:gd name="connsiteX7" fmla="*/ 4893547 w 5928527"/>
                <a:gd name="connsiteY7" fmla="*/ 261257 h 1356527"/>
                <a:gd name="connsiteX8" fmla="*/ 5928527 w 5928527"/>
                <a:gd name="connsiteY8" fmla="*/ 0 h 1356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28527" h="1356527">
                  <a:moveTo>
                    <a:pt x="0" y="1215850"/>
                  </a:moveTo>
                  <a:lnTo>
                    <a:pt x="783771" y="1356527"/>
                  </a:lnTo>
                  <a:lnTo>
                    <a:pt x="1607736" y="1346479"/>
                  </a:lnTo>
                  <a:lnTo>
                    <a:pt x="2371411" y="884255"/>
                  </a:lnTo>
                  <a:lnTo>
                    <a:pt x="3073958" y="502949"/>
                  </a:lnTo>
                  <a:lnTo>
                    <a:pt x="3577213" y="622997"/>
                  </a:lnTo>
                  <a:lnTo>
                    <a:pt x="4220307" y="472272"/>
                  </a:lnTo>
                  <a:lnTo>
                    <a:pt x="4893547" y="261257"/>
                  </a:lnTo>
                  <a:lnTo>
                    <a:pt x="5928527" y="0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1905000" y="3499644"/>
              <a:ext cx="5928527" cy="823128"/>
            </a:xfrm>
            <a:custGeom>
              <a:avLst/>
              <a:gdLst>
                <a:gd name="connsiteX0" fmla="*/ 0 w 5928527"/>
                <a:gd name="connsiteY0" fmla="*/ 1215850 h 1356527"/>
                <a:gd name="connsiteX1" fmla="*/ 783771 w 5928527"/>
                <a:gd name="connsiteY1" fmla="*/ 1356527 h 1356527"/>
                <a:gd name="connsiteX2" fmla="*/ 1607736 w 5928527"/>
                <a:gd name="connsiteY2" fmla="*/ 1346479 h 1356527"/>
                <a:gd name="connsiteX3" fmla="*/ 2371411 w 5928527"/>
                <a:gd name="connsiteY3" fmla="*/ 884255 h 1356527"/>
                <a:gd name="connsiteX4" fmla="*/ 2974312 w 5928527"/>
                <a:gd name="connsiteY4" fmla="*/ 1155560 h 1356527"/>
                <a:gd name="connsiteX5" fmla="*/ 3577213 w 5928527"/>
                <a:gd name="connsiteY5" fmla="*/ 622997 h 1356527"/>
                <a:gd name="connsiteX6" fmla="*/ 4220307 w 5928527"/>
                <a:gd name="connsiteY6" fmla="*/ 472272 h 1356527"/>
                <a:gd name="connsiteX7" fmla="*/ 4893547 w 5928527"/>
                <a:gd name="connsiteY7" fmla="*/ 261257 h 1356527"/>
                <a:gd name="connsiteX8" fmla="*/ 5928527 w 5928527"/>
                <a:gd name="connsiteY8" fmla="*/ 0 h 1356527"/>
                <a:gd name="connsiteX0" fmla="*/ 0 w 5928527"/>
                <a:gd name="connsiteY0" fmla="*/ 1215850 h 1417655"/>
                <a:gd name="connsiteX1" fmla="*/ 783771 w 5928527"/>
                <a:gd name="connsiteY1" fmla="*/ 1356527 h 1417655"/>
                <a:gd name="connsiteX2" fmla="*/ 1607736 w 5928527"/>
                <a:gd name="connsiteY2" fmla="*/ 1346479 h 1417655"/>
                <a:gd name="connsiteX3" fmla="*/ 2523811 w 5928527"/>
                <a:gd name="connsiteY3" fmla="*/ 1417655 h 1417655"/>
                <a:gd name="connsiteX4" fmla="*/ 2974312 w 5928527"/>
                <a:gd name="connsiteY4" fmla="*/ 1155560 h 1417655"/>
                <a:gd name="connsiteX5" fmla="*/ 3577213 w 5928527"/>
                <a:gd name="connsiteY5" fmla="*/ 622997 h 1417655"/>
                <a:gd name="connsiteX6" fmla="*/ 4220307 w 5928527"/>
                <a:gd name="connsiteY6" fmla="*/ 472272 h 1417655"/>
                <a:gd name="connsiteX7" fmla="*/ 4893547 w 5928527"/>
                <a:gd name="connsiteY7" fmla="*/ 261257 h 1417655"/>
                <a:gd name="connsiteX8" fmla="*/ 5928527 w 5928527"/>
                <a:gd name="connsiteY8" fmla="*/ 0 h 1417655"/>
                <a:gd name="connsiteX0" fmla="*/ 0 w 5928527"/>
                <a:gd name="connsiteY0" fmla="*/ 1215850 h 1417655"/>
                <a:gd name="connsiteX1" fmla="*/ 783771 w 5928527"/>
                <a:gd name="connsiteY1" fmla="*/ 1356527 h 1417655"/>
                <a:gd name="connsiteX2" fmla="*/ 1607736 w 5928527"/>
                <a:gd name="connsiteY2" fmla="*/ 1346479 h 1417655"/>
                <a:gd name="connsiteX3" fmla="*/ 2523811 w 5928527"/>
                <a:gd name="connsiteY3" fmla="*/ 1417655 h 1417655"/>
                <a:gd name="connsiteX4" fmla="*/ 2974312 w 5928527"/>
                <a:gd name="connsiteY4" fmla="*/ 1155560 h 1417655"/>
                <a:gd name="connsiteX5" fmla="*/ 3424813 w 5928527"/>
                <a:gd name="connsiteY5" fmla="*/ 1232597 h 1417655"/>
                <a:gd name="connsiteX6" fmla="*/ 4220307 w 5928527"/>
                <a:gd name="connsiteY6" fmla="*/ 472272 h 1417655"/>
                <a:gd name="connsiteX7" fmla="*/ 4893547 w 5928527"/>
                <a:gd name="connsiteY7" fmla="*/ 261257 h 1417655"/>
                <a:gd name="connsiteX8" fmla="*/ 5928527 w 5928527"/>
                <a:gd name="connsiteY8" fmla="*/ 0 h 1417655"/>
                <a:gd name="connsiteX0" fmla="*/ 0 w 5928527"/>
                <a:gd name="connsiteY0" fmla="*/ 1215850 h 1417655"/>
                <a:gd name="connsiteX1" fmla="*/ 783771 w 5928527"/>
                <a:gd name="connsiteY1" fmla="*/ 1356527 h 1417655"/>
                <a:gd name="connsiteX2" fmla="*/ 1607736 w 5928527"/>
                <a:gd name="connsiteY2" fmla="*/ 1346479 h 1417655"/>
                <a:gd name="connsiteX3" fmla="*/ 2523811 w 5928527"/>
                <a:gd name="connsiteY3" fmla="*/ 1417655 h 1417655"/>
                <a:gd name="connsiteX4" fmla="*/ 2974312 w 5928527"/>
                <a:gd name="connsiteY4" fmla="*/ 1155560 h 1417655"/>
                <a:gd name="connsiteX5" fmla="*/ 3424813 w 5928527"/>
                <a:gd name="connsiteY5" fmla="*/ 1232597 h 1417655"/>
                <a:gd name="connsiteX6" fmla="*/ 4220307 w 5928527"/>
                <a:gd name="connsiteY6" fmla="*/ 472272 h 1417655"/>
                <a:gd name="connsiteX7" fmla="*/ 4076281 w 5928527"/>
                <a:gd name="connsiteY7" fmla="*/ 1014046 h 1417655"/>
                <a:gd name="connsiteX8" fmla="*/ 4893547 w 5928527"/>
                <a:gd name="connsiteY8" fmla="*/ 261257 h 1417655"/>
                <a:gd name="connsiteX9" fmla="*/ 5928527 w 5928527"/>
                <a:gd name="connsiteY9" fmla="*/ 0 h 1417655"/>
                <a:gd name="connsiteX0" fmla="*/ 0 w 5928527"/>
                <a:gd name="connsiteY0" fmla="*/ 1215850 h 1417655"/>
                <a:gd name="connsiteX1" fmla="*/ 783771 w 5928527"/>
                <a:gd name="connsiteY1" fmla="*/ 1356527 h 1417655"/>
                <a:gd name="connsiteX2" fmla="*/ 1607736 w 5928527"/>
                <a:gd name="connsiteY2" fmla="*/ 1346479 h 1417655"/>
                <a:gd name="connsiteX3" fmla="*/ 2523811 w 5928527"/>
                <a:gd name="connsiteY3" fmla="*/ 1417655 h 1417655"/>
                <a:gd name="connsiteX4" fmla="*/ 2974312 w 5928527"/>
                <a:gd name="connsiteY4" fmla="*/ 1155560 h 1417655"/>
                <a:gd name="connsiteX5" fmla="*/ 3424813 w 5928527"/>
                <a:gd name="connsiteY5" fmla="*/ 1232597 h 1417655"/>
                <a:gd name="connsiteX6" fmla="*/ 3839307 w 5928527"/>
                <a:gd name="connsiteY6" fmla="*/ 929472 h 1417655"/>
                <a:gd name="connsiteX7" fmla="*/ 4076281 w 5928527"/>
                <a:gd name="connsiteY7" fmla="*/ 1014046 h 1417655"/>
                <a:gd name="connsiteX8" fmla="*/ 4893547 w 5928527"/>
                <a:gd name="connsiteY8" fmla="*/ 261257 h 1417655"/>
                <a:gd name="connsiteX9" fmla="*/ 5928527 w 5928527"/>
                <a:gd name="connsiteY9" fmla="*/ 0 h 1417655"/>
                <a:gd name="connsiteX0" fmla="*/ 0 w 5928527"/>
                <a:gd name="connsiteY0" fmla="*/ 1215850 h 1480457"/>
                <a:gd name="connsiteX1" fmla="*/ 783771 w 5928527"/>
                <a:gd name="connsiteY1" fmla="*/ 1356527 h 1480457"/>
                <a:gd name="connsiteX2" fmla="*/ 1607736 w 5928527"/>
                <a:gd name="connsiteY2" fmla="*/ 1346479 h 1480457"/>
                <a:gd name="connsiteX3" fmla="*/ 2523811 w 5928527"/>
                <a:gd name="connsiteY3" fmla="*/ 1417655 h 1480457"/>
                <a:gd name="connsiteX4" fmla="*/ 2974312 w 5928527"/>
                <a:gd name="connsiteY4" fmla="*/ 1155560 h 1480457"/>
                <a:gd name="connsiteX5" fmla="*/ 3424813 w 5928527"/>
                <a:gd name="connsiteY5" fmla="*/ 1232597 h 1480457"/>
                <a:gd name="connsiteX6" fmla="*/ 3839307 w 5928527"/>
                <a:gd name="connsiteY6" fmla="*/ 929472 h 1480457"/>
                <a:gd name="connsiteX7" fmla="*/ 4076281 w 5928527"/>
                <a:gd name="connsiteY7" fmla="*/ 1014046 h 1480457"/>
                <a:gd name="connsiteX8" fmla="*/ 4893547 w 5928527"/>
                <a:gd name="connsiteY8" fmla="*/ 1480457 h 1480457"/>
                <a:gd name="connsiteX9" fmla="*/ 5928527 w 5928527"/>
                <a:gd name="connsiteY9" fmla="*/ 0 h 1480457"/>
                <a:gd name="connsiteX0" fmla="*/ 0 w 5928527"/>
                <a:gd name="connsiteY0" fmla="*/ 286378 h 670728"/>
                <a:gd name="connsiteX1" fmla="*/ 783771 w 5928527"/>
                <a:gd name="connsiteY1" fmla="*/ 427055 h 670728"/>
                <a:gd name="connsiteX2" fmla="*/ 1607736 w 5928527"/>
                <a:gd name="connsiteY2" fmla="*/ 417007 h 670728"/>
                <a:gd name="connsiteX3" fmla="*/ 2523811 w 5928527"/>
                <a:gd name="connsiteY3" fmla="*/ 488183 h 670728"/>
                <a:gd name="connsiteX4" fmla="*/ 2974312 w 5928527"/>
                <a:gd name="connsiteY4" fmla="*/ 226088 h 670728"/>
                <a:gd name="connsiteX5" fmla="*/ 3424813 w 5928527"/>
                <a:gd name="connsiteY5" fmla="*/ 303125 h 670728"/>
                <a:gd name="connsiteX6" fmla="*/ 3839307 w 5928527"/>
                <a:gd name="connsiteY6" fmla="*/ 0 h 670728"/>
                <a:gd name="connsiteX7" fmla="*/ 4076281 w 5928527"/>
                <a:gd name="connsiteY7" fmla="*/ 84574 h 670728"/>
                <a:gd name="connsiteX8" fmla="*/ 4893547 w 5928527"/>
                <a:gd name="connsiteY8" fmla="*/ 550985 h 670728"/>
                <a:gd name="connsiteX9" fmla="*/ 5928527 w 5928527"/>
                <a:gd name="connsiteY9" fmla="*/ 670728 h 670728"/>
                <a:gd name="connsiteX0" fmla="*/ 0 w 5928527"/>
                <a:gd name="connsiteY0" fmla="*/ 286378 h 670728"/>
                <a:gd name="connsiteX1" fmla="*/ 783771 w 5928527"/>
                <a:gd name="connsiteY1" fmla="*/ 427055 h 670728"/>
                <a:gd name="connsiteX2" fmla="*/ 1607736 w 5928527"/>
                <a:gd name="connsiteY2" fmla="*/ 417007 h 670728"/>
                <a:gd name="connsiteX3" fmla="*/ 2523811 w 5928527"/>
                <a:gd name="connsiteY3" fmla="*/ 488183 h 670728"/>
                <a:gd name="connsiteX4" fmla="*/ 2974312 w 5928527"/>
                <a:gd name="connsiteY4" fmla="*/ 226088 h 670728"/>
                <a:gd name="connsiteX5" fmla="*/ 3424813 w 5928527"/>
                <a:gd name="connsiteY5" fmla="*/ 303125 h 670728"/>
                <a:gd name="connsiteX6" fmla="*/ 3839307 w 5928527"/>
                <a:gd name="connsiteY6" fmla="*/ 0 h 670728"/>
                <a:gd name="connsiteX7" fmla="*/ 4076281 w 5928527"/>
                <a:gd name="connsiteY7" fmla="*/ 84574 h 670728"/>
                <a:gd name="connsiteX8" fmla="*/ 4893547 w 5928527"/>
                <a:gd name="connsiteY8" fmla="*/ 550985 h 670728"/>
                <a:gd name="connsiteX9" fmla="*/ 5928527 w 5928527"/>
                <a:gd name="connsiteY9" fmla="*/ 670728 h 670728"/>
                <a:gd name="connsiteX0" fmla="*/ 0 w 5928527"/>
                <a:gd name="connsiteY0" fmla="*/ 286378 h 670728"/>
                <a:gd name="connsiteX1" fmla="*/ 783771 w 5928527"/>
                <a:gd name="connsiteY1" fmla="*/ 427055 h 670728"/>
                <a:gd name="connsiteX2" fmla="*/ 1607736 w 5928527"/>
                <a:gd name="connsiteY2" fmla="*/ 417007 h 670728"/>
                <a:gd name="connsiteX3" fmla="*/ 2523811 w 5928527"/>
                <a:gd name="connsiteY3" fmla="*/ 488183 h 670728"/>
                <a:gd name="connsiteX4" fmla="*/ 2974312 w 5928527"/>
                <a:gd name="connsiteY4" fmla="*/ 226088 h 670728"/>
                <a:gd name="connsiteX5" fmla="*/ 3424813 w 5928527"/>
                <a:gd name="connsiteY5" fmla="*/ 303125 h 670728"/>
                <a:gd name="connsiteX6" fmla="*/ 3839307 w 5928527"/>
                <a:gd name="connsiteY6" fmla="*/ 0 h 670728"/>
                <a:gd name="connsiteX7" fmla="*/ 4076281 w 5928527"/>
                <a:gd name="connsiteY7" fmla="*/ 84574 h 670728"/>
                <a:gd name="connsiteX8" fmla="*/ 4893547 w 5928527"/>
                <a:gd name="connsiteY8" fmla="*/ 550985 h 670728"/>
                <a:gd name="connsiteX9" fmla="*/ 5928527 w 5928527"/>
                <a:gd name="connsiteY9" fmla="*/ 670728 h 670728"/>
                <a:gd name="connsiteX0" fmla="*/ 0 w 5928527"/>
                <a:gd name="connsiteY0" fmla="*/ 286378 h 670728"/>
                <a:gd name="connsiteX1" fmla="*/ 783771 w 5928527"/>
                <a:gd name="connsiteY1" fmla="*/ 427055 h 670728"/>
                <a:gd name="connsiteX2" fmla="*/ 1607736 w 5928527"/>
                <a:gd name="connsiteY2" fmla="*/ 417007 h 670728"/>
                <a:gd name="connsiteX3" fmla="*/ 2523811 w 5928527"/>
                <a:gd name="connsiteY3" fmla="*/ 488183 h 670728"/>
                <a:gd name="connsiteX4" fmla="*/ 2974312 w 5928527"/>
                <a:gd name="connsiteY4" fmla="*/ 226088 h 670728"/>
                <a:gd name="connsiteX5" fmla="*/ 3424813 w 5928527"/>
                <a:gd name="connsiteY5" fmla="*/ 303125 h 670728"/>
                <a:gd name="connsiteX6" fmla="*/ 3839307 w 5928527"/>
                <a:gd name="connsiteY6" fmla="*/ 0 h 670728"/>
                <a:gd name="connsiteX7" fmla="*/ 4076281 w 5928527"/>
                <a:gd name="connsiteY7" fmla="*/ 84574 h 670728"/>
                <a:gd name="connsiteX8" fmla="*/ 5045947 w 5928527"/>
                <a:gd name="connsiteY8" fmla="*/ 550985 h 670728"/>
                <a:gd name="connsiteX9" fmla="*/ 5928527 w 5928527"/>
                <a:gd name="connsiteY9" fmla="*/ 670728 h 670728"/>
                <a:gd name="connsiteX0" fmla="*/ 0 w 5928527"/>
                <a:gd name="connsiteY0" fmla="*/ 286378 h 670728"/>
                <a:gd name="connsiteX1" fmla="*/ 783771 w 5928527"/>
                <a:gd name="connsiteY1" fmla="*/ 427055 h 670728"/>
                <a:gd name="connsiteX2" fmla="*/ 1607736 w 5928527"/>
                <a:gd name="connsiteY2" fmla="*/ 417007 h 670728"/>
                <a:gd name="connsiteX3" fmla="*/ 2523811 w 5928527"/>
                <a:gd name="connsiteY3" fmla="*/ 488183 h 670728"/>
                <a:gd name="connsiteX4" fmla="*/ 2974312 w 5928527"/>
                <a:gd name="connsiteY4" fmla="*/ 226088 h 670728"/>
                <a:gd name="connsiteX5" fmla="*/ 3424813 w 5928527"/>
                <a:gd name="connsiteY5" fmla="*/ 303125 h 670728"/>
                <a:gd name="connsiteX6" fmla="*/ 3839307 w 5928527"/>
                <a:gd name="connsiteY6" fmla="*/ 0 h 670728"/>
                <a:gd name="connsiteX7" fmla="*/ 4076281 w 5928527"/>
                <a:gd name="connsiteY7" fmla="*/ 84574 h 670728"/>
                <a:gd name="connsiteX8" fmla="*/ 5045947 w 5928527"/>
                <a:gd name="connsiteY8" fmla="*/ 550985 h 670728"/>
                <a:gd name="connsiteX9" fmla="*/ 5078604 w 5928527"/>
                <a:gd name="connsiteY9" fmla="*/ 552659 h 670728"/>
                <a:gd name="connsiteX10" fmla="*/ 5928527 w 5928527"/>
                <a:gd name="connsiteY10" fmla="*/ 670728 h 670728"/>
                <a:gd name="connsiteX0" fmla="*/ 0 w 5928527"/>
                <a:gd name="connsiteY0" fmla="*/ 286378 h 670728"/>
                <a:gd name="connsiteX1" fmla="*/ 783771 w 5928527"/>
                <a:gd name="connsiteY1" fmla="*/ 427055 h 670728"/>
                <a:gd name="connsiteX2" fmla="*/ 1607736 w 5928527"/>
                <a:gd name="connsiteY2" fmla="*/ 417007 h 670728"/>
                <a:gd name="connsiteX3" fmla="*/ 2523811 w 5928527"/>
                <a:gd name="connsiteY3" fmla="*/ 488183 h 670728"/>
                <a:gd name="connsiteX4" fmla="*/ 2974312 w 5928527"/>
                <a:gd name="connsiteY4" fmla="*/ 226088 h 670728"/>
                <a:gd name="connsiteX5" fmla="*/ 3424813 w 5928527"/>
                <a:gd name="connsiteY5" fmla="*/ 303125 h 670728"/>
                <a:gd name="connsiteX6" fmla="*/ 3839307 w 5928527"/>
                <a:gd name="connsiteY6" fmla="*/ 0 h 670728"/>
                <a:gd name="connsiteX7" fmla="*/ 4076281 w 5928527"/>
                <a:gd name="connsiteY7" fmla="*/ 84574 h 670728"/>
                <a:gd name="connsiteX8" fmla="*/ 5045947 w 5928527"/>
                <a:gd name="connsiteY8" fmla="*/ 550985 h 670728"/>
                <a:gd name="connsiteX9" fmla="*/ 5078604 w 5928527"/>
                <a:gd name="connsiteY9" fmla="*/ 552659 h 670728"/>
                <a:gd name="connsiteX10" fmla="*/ 5928527 w 5928527"/>
                <a:gd name="connsiteY10" fmla="*/ 670728 h 670728"/>
                <a:gd name="connsiteX0" fmla="*/ 0 w 5928527"/>
                <a:gd name="connsiteY0" fmla="*/ 286378 h 823128"/>
                <a:gd name="connsiteX1" fmla="*/ 783771 w 5928527"/>
                <a:gd name="connsiteY1" fmla="*/ 427055 h 823128"/>
                <a:gd name="connsiteX2" fmla="*/ 1607736 w 5928527"/>
                <a:gd name="connsiteY2" fmla="*/ 417007 h 823128"/>
                <a:gd name="connsiteX3" fmla="*/ 2523811 w 5928527"/>
                <a:gd name="connsiteY3" fmla="*/ 488183 h 823128"/>
                <a:gd name="connsiteX4" fmla="*/ 2974312 w 5928527"/>
                <a:gd name="connsiteY4" fmla="*/ 226088 h 823128"/>
                <a:gd name="connsiteX5" fmla="*/ 3424813 w 5928527"/>
                <a:gd name="connsiteY5" fmla="*/ 303125 h 823128"/>
                <a:gd name="connsiteX6" fmla="*/ 3839307 w 5928527"/>
                <a:gd name="connsiteY6" fmla="*/ 0 h 823128"/>
                <a:gd name="connsiteX7" fmla="*/ 4076281 w 5928527"/>
                <a:gd name="connsiteY7" fmla="*/ 84574 h 823128"/>
                <a:gd name="connsiteX8" fmla="*/ 5045947 w 5928527"/>
                <a:gd name="connsiteY8" fmla="*/ 550985 h 823128"/>
                <a:gd name="connsiteX9" fmla="*/ 5078604 w 5928527"/>
                <a:gd name="connsiteY9" fmla="*/ 552659 h 823128"/>
                <a:gd name="connsiteX10" fmla="*/ 5928527 w 5928527"/>
                <a:gd name="connsiteY10" fmla="*/ 823128 h 82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28527" h="823128">
                  <a:moveTo>
                    <a:pt x="0" y="286378"/>
                  </a:moveTo>
                  <a:lnTo>
                    <a:pt x="783771" y="427055"/>
                  </a:lnTo>
                  <a:lnTo>
                    <a:pt x="1607736" y="417007"/>
                  </a:lnTo>
                  <a:lnTo>
                    <a:pt x="2523811" y="488183"/>
                  </a:lnTo>
                  <a:lnTo>
                    <a:pt x="2974312" y="226088"/>
                  </a:lnTo>
                  <a:lnTo>
                    <a:pt x="3424813" y="303125"/>
                  </a:lnTo>
                  <a:lnTo>
                    <a:pt x="3839307" y="0"/>
                  </a:lnTo>
                  <a:lnTo>
                    <a:pt x="4076281" y="84574"/>
                  </a:lnTo>
                  <a:lnTo>
                    <a:pt x="5045947" y="550985"/>
                  </a:lnTo>
                  <a:lnTo>
                    <a:pt x="5078604" y="552659"/>
                  </a:lnTo>
                  <a:lnTo>
                    <a:pt x="5928527" y="823128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905000" y="1676400"/>
              <a:ext cx="3454958" cy="2225178"/>
            </a:xfrm>
            <a:custGeom>
              <a:avLst/>
              <a:gdLst>
                <a:gd name="connsiteX0" fmla="*/ 0 w 5928527"/>
                <a:gd name="connsiteY0" fmla="*/ 1215850 h 1356527"/>
                <a:gd name="connsiteX1" fmla="*/ 783771 w 5928527"/>
                <a:gd name="connsiteY1" fmla="*/ 1356527 h 1356527"/>
                <a:gd name="connsiteX2" fmla="*/ 1607736 w 5928527"/>
                <a:gd name="connsiteY2" fmla="*/ 1346479 h 1356527"/>
                <a:gd name="connsiteX3" fmla="*/ 2371411 w 5928527"/>
                <a:gd name="connsiteY3" fmla="*/ 884255 h 1356527"/>
                <a:gd name="connsiteX4" fmla="*/ 2974312 w 5928527"/>
                <a:gd name="connsiteY4" fmla="*/ 1155560 h 1356527"/>
                <a:gd name="connsiteX5" fmla="*/ 3577213 w 5928527"/>
                <a:gd name="connsiteY5" fmla="*/ 622997 h 1356527"/>
                <a:gd name="connsiteX6" fmla="*/ 4220307 w 5928527"/>
                <a:gd name="connsiteY6" fmla="*/ 472272 h 1356527"/>
                <a:gd name="connsiteX7" fmla="*/ 4893547 w 5928527"/>
                <a:gd name="connsiteY7" fmla="*/ 261257 h 1356527"/>
                <a:gd name="connsiteX8" fmla="*/ 5928527 w 5928527"/>
                <a:gd name="connsiteY8" fmla="*/ 0 h 1356527"/>
                <a:gd name="connsiteX0" fmla="*/ 0 w 5928527"/>
                <a:gd name="connsiteY0" fmla="*/ 1215850 h 1356527"/>
                <a:gd name="connsiteX1" fmla="*/ 783771 w 5928527"/>
                <a:gd name="connsiteY1" fmla="*/ 1356527 h 1356527"/>
                <a:gd name="connsiteX2" fmla="*/ 1607736 w 5928527"/>
                <a:gd name="connsiteY2" fmla="*/ 1346479 h 1356527"/>
                <a:gd name="connsiteX3" fmla="*/ 2371411 w 5928527"/>
                <a:gd name="connsiteY3" fmla="*/ 884255 h 1356527"/>
                <a:gd name="connsiteX4" fmla="*/ 3073958 w 5928527"/>
                <a:gd name="connsiteY4" fmla="*/ 502949 h 1356527"/>
                <a:gd name="connsiteX5" fmla="*/ 3577213 w 5928527"/>
                <a:gd name="connsiteY5" fmla="*/ 622997 h 1356527"/>
                <a:gd name="connsiteX6" fmla="*/ 4220307 w 5928527"/>
                <a:gd name="connsiteY6" fmla="*/ 472272 h 1356527"/>
                <a:gd name="connsiteX7" fmla="*/ 4893547 w 5928527"/>
                <a:gd name="connsiteY7" fmla="*/ 261257 h 1356527"/>
                <a:gd name="connsiteX8" fmla="*/ 5928527 w 5928527"/>
                <a:gd name="connsiteY8" fmla="*/ 0 h 1356527"/>
                <a:gd name="connsiteX0" fmla="*/ 0 w 4893547"/>
                <a:gd name="connsiteY0" fmla="*/ 2084501 h 2225178"/>
                <a:gd name="connsiteX1" fmla="*/ 783771 w 4893547"/>
                <a:gd name="connsiteY1" fmla="*/ 2225178 h 2225178"/>
                <a:gd name="connsiteX2" fmla="*/ 1607736 w 4893547"/>
                <a:gd name="connsiteY2" fmla="*/ 2215130 h 2225178"/>
                <a:gd name="connsiteX3" fmla="*/ 2371411 w 4893547"/>
                <a:gd name="connsiteY3" fmla="*/ 1752906 h 2225178"/>
                <a:gd name="connsiteX4" fmla="*/ 3073958 w 4893547"/>
                <a:gd name="connsiteY4" fmla="*/ 1371600 h 2225178"/>
                <a:gd name="connsiteX5" fmla="*/ 3577213 w 4893547"/>
                <a:gd name="connsiteY5" fmla="*/ 1491648 h 2225178"/>
                <a:gd name="connsiteX6" fmla="*/ 4220307 w 4893547"/>
                <a:gd name="connsiteY6" fmla="*/ 1340923 h 2225178"/>
                <a:gd name="connsiteX7" fmla="*/ 4893547 w 4893547"/>
                <a:gd name="connsiteY7" fmla="*/ 1129908 h 2225178"/>
                <a:gd name="connsiteX8" fmla="*/ 2692958 w 4893547"/>
                <a:gd name="connsiteY8" fmla="*/ 0 h 2225178"/>
                <a:gd name="connsiteX0" fmla="*/ 0 w 4220307"/>
                <a:gd name="connsiteY0" fmla="*/ 2084501 h 2225178"/>
                <a:gd name="connsiteX1" fmla="*/ 783771 w 4220307"/>
                <a:gd name="connsiteY1" fmla="*/ 2225178 h 2225178"/>
                <a:gd name="connsiteX2" fmla="*/ 1607736 w 4220307"/>
                <a:gd name="connsiteY2" fmla="*/ 2215130 h 2225178"/>
                <a:gd name="connsiteX3" fmla="*/ 2371411 w 4220307"/>
                <a:gd name="connsiteY3" fmla="*/ 1752906 h 2225178"/>
                <a:gd name="connsiteX4" fmla="*/ 3073958 w 4220307"/>
                <a:gd name="connsiteY4" fmla="*/ 1371600 h 2225178"/>
                <a:gd name="connsiteX5" fmla="*/ 3577213 w 4220307"/>
                <a:gd name="connsiteY5" fmla="*/ 1491648 h 2225178"/>
                <a:gd name="connsiteX6" fmla="*/ 4220307 w 4220307"/>
                <a:gd name="connsiteY6" fmla="*/ 1340923 h 2225178"/>
                <a:gd name="connsiteX7" fmla="*/ 3150158 w 4220307"/>
                <a:gd name="connsiteY7" fmla="*/ 76200 h 2225178"/>
                <a:gd name="connsiteX8" fmla="*/ 2692958 w 4220307"/>
                <a:gd name="connsiteY8" fmla="*/ 0 h 2225178"/>
                <a:gd name="connsiteX0" fmla="*/ 0 w 3577213"/>
                <a:gd name="connsiteY0" fmla="*/ 2084501 h 2225178"/>
                <a:gd name="connsiteX1" fmla="*/ 783771 w 3577213"/>
                <a:gd name="connsiteY1" fmla="*/ 2225178 h 2225178"/>
                <a:gd name="connsiteX2" fmla="*/ 1607736 w 3577213"/>
                <a:gd name="connsiteY2" fmla="*/ 2215130 h 2225178"/>
                <a:gd name="connsiteX3" fmla="*/ 2371411 w 3577213"/>
                <a:gd name="connsiteY3" fmla="*/ 1752906 h 2225178"/>
                <a:gd name="connsiteX4" fmla="*/ 3073958 w 3577213"/>
                <a:gd name="connsiteY4" fmla="*/ 1371600 h 2225178"/>
                <a:gd name="connsiteX5" fmla="*/ 3577213 w 3577213"/>
                <a:gd name="connsiteY5" fmla="*/ 1491648 h 2225178"/>
                <a:gd name="connsiteX6" fmla="*/ 3454958 w 3577213"/>
                <a:gd name="connsiteY6" fmla="*/ 990600 h 2225178"/>
                <a:gd name="connsiteX7" fmla="*/ 3150158 w 3577213"/>
                <a:gd name="connsiteY7" fmla="*/ 76200 h 2225178"/>
                <a:gd name="connsiteX8" fmla="*/ 2692958 w 3577213"/>
                <a:gd name="connsiteY8" fmla="*/ 0 h 2225178"/>
                <a:gd name="connsiteX0" fmla="*/ 0 w 3454958"/>
                <a:gd name="connsiteY0" fmla="*/ 2084501 h 2225178"/>
                <a:gd name="connsiteX1" fmla="*/ 783771 w 3454958"/>
                <a:gd name="connsiteY1" fmla="*/ 2225178 h 2225178"/>
                <a:gd name="connsiteX2" fmla="*/ 1607736 w 3454958"/>
                <a:gd name="connsiteY2" fmla="*/ 2215130 h 2225178"/>
                <a:gd name="connsiteX3" fmla="*/ 2371411 w 3454958"/>
                <a:gd name="connsiteY3" fmla="*/ 1752906 h 2225178"/>
                <a:gd name="connsiteX4" fmla="*/ 3073958 w 3454958"/>
                <a:gd name="connsiteY4" fmla="*/ 1371600 h 2225178"/>
                <a:gd name="connsiteX5" fmla="*/ 2540558 w 3454958"/>
                <a:gd name="connsiteY5" fmla="*/ 1143000 h 2225178"/>
                <a:gd name="connsiteX6" fmla="*/ 3454958 w 3454958"/>
                <a:gd name="connsiteY6" fmla="*/ 990600 h 2225178"/>
                <a:gd name="connsiteX7" fmla="*/ 3150158 w 3454958"/>
                <a:gd name="connsiteY7" fmla="*/ 76200 h 2225178"/>
                <a:gd name="connsiteX8" fmla="*/ 2692958 w 3454958"/>
                <a:gd name="connsiteY8" fmla="*/ 0 h 2225178"/>
                <a:gd name="connsiteX0" fmla="*/ 0 w 3454958"/>
                <a:gd name="connsiteY0" fmla="*/ 2084501 h 2225178"/>
                <a:gd name="connsiteX1" fmla="*/ 783771 w 3454958"/>
                <a:gd name="connsiteY1" fmla="*/ 2225178 h 2225178"/>
                <a:gd name="connsiteX2" fmla="*/ 1607736 w 3454958"/>
                <a:gd name="connsiteY2" fmla="*/ 2215130 h 2225178"/>
                <a:gd name="connsiteX3" fmla="*/ 2371411 w 3454958"/>
                <a:gd name="connsiteY3" fmla="*/ 1752906 h 2225178"/>
                <a:gd name="connsiteX4" fmla="*/ 2235758 w 3454958"/>
                <a:gd name="connsiteY4" fmla="*/ 1219200 h 2225178"/>
                <a:gd name="connsiteX5" fmla="*/ 2540558 w 3454958"/>
                <a:gd name="connsiteY5" fmla="*/ 1143000 h 2225178"/>
                <a:gd name="connsiteX6" fmla="*/ 3454958 w 3454958"/>
                <a:gd name="connsiteY6" fmla="*/ 990600 h 2225178"/>
                <a:gd name="connsiteX7" fmla="*/ 3150158 w 3454958"/>
                <a:gd name="connsiteY7" fmla="*/ 76200 h 2225178"/>
                <a:gd name="connsiteX8" fmla="*/ 2692958 w 3454958"/>
                <a:gd name="connsiteY8" fmla="*/ 0 h 2225178"/>
                <a:gd name="connsiteX0" fmla="*/ 0 w 3454958"/>
                <a:gd name="connsiteY0" fmla="*/ 2084501 h 2225178"/>
                <a:gd name="connsiteX1" fmla="*/ 783771 w 3454958"/>
                <a:gd name="connsiteY1" fmla="*/ 2225178 h 2225178"/>
                <a:gd name="connsiteX2" fmla="*/ 1607736 w 3454958"/>
                <a:gd name="connsiteY2" fmla="*/ 2215130 h 2225178"/>
                <a:gd name="connsiteX3" fmla="*/ 1930958 w 3454958"/>
                <a:gd name="connsiteY3" fmla="*/ 1219200 h 2225178"/>
                <a:gd name="connsiteX4" fmla="*/ 2235758 w 3454958"/>
                <a:gd name="connsiteY4" fmla="*/ 1219200 h 2225178"/>
                <a:gd name="connsiteX5" fmla="*/ 2540558 w 3454958"/>
                <a:gd name="connsiteY5" fmla="*/ 1143000 h 2225178"/>
                <a:gd name="connsiteX6" fmla="*/ 3454958 w 3454958"/>
                <a:gd name="connsiteY6" fmla="*/ 990600 h 2225178"/>
                <a:gd name="connsiteX7" fmla="*/ 3150158 w 3454958"/>
                <a:gd name="connsiteY7" fmla="*/ 76200 h 2225178"/>
                <a:gd name="connsiteX8" fmla="*/ 2692958 w 3454958"/>
                <a:gd name="connsiteY8" fmla="*/ 0 h 2225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54958" h="2225178">
                  <a:moveTo>
                    <a:pt x="0" y="2084501"/>
                  </a:moveTo>
                  <a:lnTo>
                    <a:pt x="783771" y="2225178"/>
                  </a:lnTo>
                  <a:lnTo>
                    <a:pt x="1607736" y="2215130"/>
                  </a:lnTo>
                  <a:lnTo>
                    <a:pt x="1930958" y="1219200"/>
                  </a:lnTo>
                  <a:lnTo>
                    <a:pt x="2235758" y="1219200"/>
                  </a:lnTo>
                  <a:lnTo>
                    <a:pt x="2540558" y="1143000"/>
                  </a:lnTo>
                  <a:lnTo>
                    <a:pt x="3454958" y="990600"/>
                  </a:lnTo>
                  <a:lnTo>
                    <a:pt x="3150158" y="76200"/>
                  </a:lnTo>
                  <a:lnTo>
                    <a:pt x="2692958" y="0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Autonomous system corrections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SIGCOMM 2009</a:t>
            </a:r>
            <a:endParaRPr lang="en-US" dirty="0"/>
          </a:p>
        </p:txBody>
      </p:sp>
      <p:sp>
        <p:nvSpPr>
          <p:cNvPr id="44" name="Freeform 43"/>
          <p:cNvSpPr/>
          <p:nvPr/>
        </p:nvSpPr>
        <p:spPr>
          <a:xfrm>
            <a:off x="1894952" y="3774300"/>
            <a:ext cx="1607736" cy="140677"/>
          </a:xfrm>
          <a:custGeom>
            <a:avLst/>
            <a:gdLst>
              <a:gd name="connsiteX0" fmla="*/ 0 w 5928527"/>
              <a:gd name="connsiteY0" fmla="*/ 1215850 h 1356527"/>
              <a:gd name="connsiteX1" fmla="*/ 783771 w 5928527"/>
              <a:gd name="connsiteY1" fmla="*/ 1356527 h 1356527"/>
              <a:gd name="connsiteX2" fmla="*/ 1607736 w 5928527"/>
              <a:gd name="connsiteY2" fmla="*/ 1346479 h 1356527"/>
              <a:gd name="connsiteX3" fmla="*/ 2371411 w 5928527"/>
              <a:gd name="connsiteY3" fmla="*/ 884255 h 1356527"/>
              <a:gd name="connsiteX4" fmla="*/ 2974312 w 5928527"/>
              <a:gd name="connsiteY4" fmla="*/ 1155560 h 1356527"/>
              <a:gd name="connsiteX5" fmla="*/ 3577213 w 5928527"/>
              <a:gd name="connsiteY5" fmla="*/ 622997 h 1356527"/>
              <a:gd name="connsiteX6" fmla="*/ 4220307 w 5928527"/>
              <a:gd name="connsiteY6" fmla="*/ 472272 h 1356527"/>
              <a:gd name="connsiteX7" fmla="*/ 4893547 w 5928527"/>
              <a:gd name="connsiteY7" fmla="*/ 261257 h 1356527"/>
              <a:gd name="connsiteX8" fmla="*/ 5928527 w 5928527"/>
              <a:gd name="connsiteY8" fmla="*/ 0 h 1356527"/>
              <a:gd name="connsiteX0" fmla="*/ 0 w 5928527"/>
              <a:gd name="connsiteY0" fmla="*/ 1215850 h 1417655"/>
              <a:gd name="connsiteX1" fmla="*/ 783771 w 5928527"/>
              <a:gd name="connsiteY1" fmla="*/ 1356527 h 1417655"/>
              <a:gd name="connsiteX2" fmla="*/ 1607736 w 5928527"/>
              <a:gd name="connsiteY2" fmla="*/ 1346479 h 1417655"/>
              <a:gd name="connsiteX3" fmla="*/ 2523811 w 5928527"/>
              <a:gd name="connsiteY3" fmla="*/ 1417655 h 1417655"/>
              <a:gd name="connsiteX4" fmla="*/ 2974312 w 5928527"/>
              <a:gd name="connsiteY4" fmla="*/ 1155560 h 1417655"/>
              <a:gd name="connsiteX5" fmla="*/ 3577213 w 5928527"/>
              <a:gd name="connsiteY5" fmla="*/ 622997 h 1417655"/>
              <a:gd name="connsiteX6" fmla="*/ 4220307 w 5928527"/>
              <a:gd name="connsiteY6" fmla="*/ 472272 h 1417655"/>
              <a:gd name="connsiteX7" fmla="*/ 4893547 w 5928527"/>
              <a:gd name="connsiteY7" fmla="*/ 261257 h 1417655"/>
              <a:gd name="connsiteX8" fmla="*/ 5928527 w 5928527"/>
              <a:gd name="connsiteY8" fmla="*/ 0 h 1417655"/>
              <a:gd name="connsiteX0" fmla="*/ 0 w 5928527"/>
              <a:gd name="connsiteY0" fmla="*/ 1215850 h 1417655"/>
              <a:gd name="connsiteX1" fmla="*/ 783771 w 5928527"/>
              <a:gd name="connsiteY1" fmla="*/ 1356527 h 1417655"/>
              <a:gd name="connsiteX2" fmla="*/ 1607736 w 5928527"/>
              <a:gd name="connsiteY2" fmla="*/ 1346479 h 1417655"/>
              <a:gd name="connsiteX3" fmla="*/ 2523811 w 5928527"/>
              <a:gd name="connsiteY3" fmla="*/ 1417655 h 1417655"/>
              <a:gd name="connsiteX4" fmla="*/ 2974312 w 5928527"/>
              <a:gd name="connsiteY4" fmla="*/ 1155560 h 1417655"/>
              <a:gd name="connsiteX5" fmla="*/ 3424813 w 5928527"/>
              <a:gd name="connsiteY5" fmla="*/ 1232597 h 1417655"/>
              <a:gd name="connsiteX6" fmla="*/ 4220307 w 5928527"/>
              <a:gd name="connsiteY6" fmla="*/ 472272 h 1417655"/>
              <a:gd name="connsiteX7" fmla="*/ 4893547 w 5928527"/>
              <a:gd name="connsiteY7" fmla="*/ 261257 h 1417655"/>
              <a:gd name="connsiteX8" fmla="*/ 5928527 w 5928527"/>
              <a:gd name="connsiteY8" fmla="*/ 0 h 1417655"/>
              <a:gd name="connsiteX0" fmla="*/ 0 w 5928527"/>
              <a:gd name="connsiteY0" fmla="*/ 1215850 h 1417655"/>
              <a:gd name="connsiteX1" fmla="*/ 783771 w 5928527"/>
              <a:gd name="connsiteY1" fmla="*/ 1356527 h 1417655"/>
              <a:gd name="connsiteX2" fmla="*/ 1607736 w 5928527"/>
              <a:gd name="connsiteY2" fmla="*/ 1346479 h 1417655"/>
              <a:gd name="connsiteX3" fmla="*/ 2523811 w 5928527"/>
              <a:gd name="connsiteY3" fmla="*/ 1417655 h 1417655"/>
              <a:gd name="connsiteX4" fmla="*/ 2974312 w 5928527"/>
              <a:gd name="connsiteY4" fmla="*/ 1155560 h 1417655"/>
              <a:gd name="connsiteX5" fmla="*/ 3424813 w 5928527"/>
              <a:gd name="connsiteY5" fmla="*/ 1232597 h 1417655"/>
              <a:gd name="connsiteX6" fmla="*/ 4220307 w 5928527"/>
              <a:gd name="connsiteY6" fmla="*/ 472272 h 1417655"/>
              <a:gd name="connsiteX7" fmla="*/ 4076281 w 5928527"/>
              <a:gd name="connsiteY7" fmla="*/ 1014046 h 1417655"/>
              <a:gd name="connsiteX8" fmla="*/ 4893547 w 5928527"/>
              <a:gd name="connsiteY8" fmla="*/ 261257 h 1417655"/>
              <a:gd name="connsiteX9" fmla="*/ 5928527 w 5928527"/>
              <a:gd name="connsiteY9" fmla="*/ 0 h 1417655"/>
              <a:gd name="connsiteX0" fmla="*/ 0 w 5928527"/>
              <a:gd name="connsiteY0" fmla="*/ 1215850 h 1417655"/>
              <a:gd name="connsiteX1" fmla="*/ 783771 w 5928527"/>
              <a:gd name="connsiteY1" fmla="*/ 1356527 h 1417655"/>
              <a:gd name="connsiteX2" fmla="*/ 1607736 w 5928527"/>
              <a:gd name="connsiteY2" fmla="*/ 1346479 h 1417655"/>
              <a:gd name="connsiteX3" fmla="*/ 2523811 w 5928527"/>
              <a:gd name="connsiteY3" fmla="*/ 1417655 h 1417655"/>
              <a:gd name="connsiteX4" fmla="*/ 2974312 w 5928527"/>
              <a:gd name="connsiteY4" fmla="*/ 1155560 h 1417655"/>
              <a:gd name="connsiteX5" fmla="*/ 3424813 w 5928527"/>
              <a:gd name="connsiteY5" fmla="*/ 1232597 h 1417655"/>
              <a:gd name="connsiteX6" fmla="*/ 3839307 w 5928527"/>
              <a:gd name="connsiteY6" fmla="*/ 929472 h 1417655"/>
              <a:gd name="connsiteX7" fmla="*/ 4076281 w 5928527"/>
              <a:gd name="connsiteY7" fmla="*/ 1014046 h 1417655"/>
              <a:gd name="connsiteX8" fmla="*/ 4893547 w 5928527"/>
              <a:gd name="connsiteY8" fmla="*/ 261257 h 1417655"/>
              <a:gd name="connsiteX9" fmla="*/ 5928527 w 5928527"/>
              <a:gd name="connsiteY9" fmla="*/ 0 h 1417655"/>
              <a:gd name="connsiteX0" fmla="*/ 0 w 5928527"/>
              <a:gd name="connsiteY0" fmla="*/ 1215850 h 1480457"/>
              <a:gd name="connsiteX1" fmla="*/ 783771 w 5928527"/>
              <a:gd name="connsiteY1" fmla="*/ 1356527 h 1480457"/>
              <a:gd name="connsiteX2" fmla="*/ 1607736 w 5928527"/>
              <a:gd name="connsiteY2" fmla="*/ 1346479 h 1480457"/>
              <a:gd name="connsiteX3" fmla="*/ 2523811 w 5928527"/>
              <a:gd name="connsiteY3" fmla="*/ 1417655 h 1480457"/>
              <a:gd name="connsiteX4" fmla="*/ 2974312 w 5928527"/>
              <a:gd name="connsiteY4" fmla="*/ 1155560 h 1480457"/>
              <a:gd name="connsiteX5" fmla="*/ 3424813 w 5928527"/>
              <a:gd name="connsiteY5" fmla="*/ 1232597 h 1480457"/>
              <a:gd name="connsiteX6" fmla="*/ 3839307 w 5928527"/>
              <a:gd name="connsiteY6" fmla="*/ 929472 h 1480457"/>
              <a:gd name="connsiteX7" fmla="*/ 4076281 w 5928527"/>
              <a:gd name="connsiteY7" fmla="*/ 1014046 h 1480457"/>
              <a:gd name="connsiteX8" fmla="*/ 4893547 w 5928527"/>
              <a:gd name="connsiteY8" fmla="*/ 1480457 h 1480457"/>
              <a:gd name="connsiteX9" fmla="*/ 5928527 w 5928527"/>
              <a:gd name="connsiteY9" fmla="*/ 0 h 1480457"/>
              <a:gd name="connsiteX0" fmla="*/ 0 w 5928527"/>
              <a:gd name="connsiteY0" fmla="*/ 286378 h 670728"/>
              <a:gd name="connsiteX1" fmla="*/ 783771 w 5928527"/>
              <a:gd name="connsiteY1" fmla="*/ 427055 h 670728"/>
              <a:gd name="connsiteX2" fmla="*/ 1607736 w 5928527"/>
              <a:gd name="connsiteY2" fmla="*/ 417007 h 670728"/>
              <a:gd name="connsiteX3" fmla="*/ 2523811 w 5928527"/>
              <a:gd name="connsiteY3" fmla="*/ 488183 h 670728"/>
              <a:gd name="connsiteX4" fmla="*/ 2974312 w 5928527"/>
              <a:gd name="connsiteY4" fmla="*/ 226088 h 670728"/>
              <a:gd name="connsiteX5" fmla="*/ 3424813 w 5928527"/>
              <a:gd name="connsiteY5" fmla="*/ 303125 h 670728"/>
              <a:gd name="connsiteX6" fmla="*/ 3839307 w 5928527"/>
              <a:gd name="connsiteY6" fmla="*/ 0 h 670728"/>
              <a:gd name="connsiteX7" fmla="*/ 4076281 w 5928527"/>
              <a:gd name="connsiteY7" fmla="*/ 84574 h 670728"/>
              <a:gd name="connsiteX8" fmla="*/ 4893547 w 5928527"/>
              <a:gd name="connsiteY8" fmla="*/ 550985 h 670728"/>
              <a:gd name="connsiteX9" fmla="*/ 5928527 w 5928527"/>
              <a:gd name="connsiteY9" fmla="*/ 670728 h 670728"/>
              <a:gd name="connsiteX0" fmla="*/ 0 w 5928527"/>
              <a:gd name="connsiteY0" fmla="*/ 286378 h 670728"/>
              <a:gd name="connsiteX1" fmla="*/ 783771 w 5928527"/>
              <a:gd name="connsiteY1" fmla="*/ 427055 h 670728"/>
              <a:gd name="connsiteX2" fmla="*/ 1607736 w 5928527"/>
              <a:gd name="connsiteY2" fmla="*/ 417007 h 670728"/>
              <a:gd name="connsiteX3" fmla="*/ 2523811 w 5928527"/>
              <a:gd name="connsiteY3" fmla="*/ 488183 h 670728"/>
              <a:gd name="connsiteX4" fmla="*/ 2974312 w 5928527"/>
              <a:gd name="connsiteY4" fmla="*/ 226088 h 670728"/>
              <a:gd name="connsiteX5" fmla="*/ 3424813 w 5928527"/>
              <a:gd name="connsiteY5" fmla="*/ 303125 h 670728"/>
              <a:gd name="connsiteX6" fmla="*/ 3839307 w 5928527"/>
              <a:gd name="connsiteY6" fmla="*/ 0 h 670728"/>
              <a:gd name="connsiteX7" fmla="*/ 4076281 w 5928527"/>
              <a:gd name="connsiteY7" fmla="*/ 84574 h 670728"/>
              <a:gd name="connsiteX8" fmla="*/ 4893547 w 5928527"/>
              <a:gd name="connsiteY8" fmla="*/ 550985 h 670728"/>
              <a:gd name="connsiteX9" fmla="*/ 5928527 w 5928527"/>
              <a:gd name="connsiteY9" fmla="*/ 670728 h 670728"/>
              <a:gd name="connsiteX0" fmla="*/ 0 w 5928527"/>
              <a:gd name="connsiteY0" fmla="*/ 286378 h 670728"/>
              <a:gd name="connsiteX1" fmla="*/ 783771 w 5928527"/>
              <a:gd name="connsiteY1" fmla="*/ 427055 h 670728"/>
              <a:gd name="connsiteX2" fmla="*/ 1607736 w 5928527"/>
              <a:gd name="connsiteY2" fmla="*/ 417007 h 670728"/>
              <a:gd name="connsiteX3" fmla="*/ 2523811 w 5928527"/>
              <a:gd name="connsiteY3" fmla="*/ 488183 h 670728"/>
              <a:gd name="connsiteX4" fmla="*/ 2974312 w 5928527"/>
              <a:gd name="connsiteY4" fmla="*/ 226088 h 670728"/>
              <a:gd name="connsiteX5" fmla="*/ 3424813 w 5928527"/>
              <a:gd name="connsiteY5" fmla="*/ 303125 h 670728"/>
              <a:gd name="connsiteX6" fmla="*/ 3839307 w 5928527"/>
              <a:gd name="connsiteY6" fmla="*/ 0 h 670728"/>
              <a:gd name="connsiteX7" fmla="*/ 4076281 w 5928527"/>
              <a:gd name="connsiteY7" fmla="*/ 84574 h 670728"/>
              <a:gd name="connsiteX8" fmla="*/ 4893547 w 5928527"/>
              <a:gd name="connsiteY8" fmla="*/ 550985 h 670728"/>
              <a:gd name="connsiteX9" fmla="*/ 5928527 w 5928527"/>
              <a:gd name="connsiteY9" fmla="*/ 670728 h 670728"/>
              <a:gd name="connsiteX0" fmla="*/ 0 w 5928527"/>
              <a:gd name="connsiteY0" fmla="*/ 286378 h 670728"/>
              <a:gd name="connsiteX1" fmla="*/ 783771 w 5928527"/>
              <a:gd name="connsiteY1" fmla="*/ 427055 h 670728"/>
              <a:gd name="connsiteX2" fmla="*/ 1607736 w 5928527"/>
              <a:gd name="connsiteY2" fmla="*/ 417007 h 670728"/>
              <a:gd name="connsiteX3" fmla="*/ 2523811 w 5928527"/>
              <a:gd name="connsiteY3" fmla="*/ 488183 h 670728"/>
              <a:gd name="connsiteX4" fmla="*/ 2974312 w 5928527"/>
              <a:gd name="connsiteY4" fmla="*/ 226088 h 670728"/>
              <a:gd name="connsiteX5" fmla="*/ 3424813 w 5928527"/>
              <a:gd name="connsiteY5" fmla="*/ 303125 h 670728"/>
              <a:gd name="connsiteX6" fmla="*/ 3839307 w 5928527"/>
              <a:gd name="connsiteY6" fmla="*/ 0 h 670728"/>
              <a:gd name="connsiteX7" fmla="*/ 4076281 w 5928527"/>
              <a:gd name="connsiteY7" fmla="*/ 84574 h 670728"/>
              <a:gd name="connsiteX8" fmla="*/ 5045947 w 5928527"/>
              <a:gd name="connsiteY8" fmla="*/ 550985 h 670728"/>
              <a:gd name="connsiteX9" fmla="*/ 5928527 w 5928527"/>
              <a:gd name="connsiteY9" fmla="*/ 670728 h 670728"/>
              <a:gd name="connsiteX0" fmla="*/ 0 w 5928527"/>
              <a:gd name="connsiteY0" fmla="*/ 286378 h 670728"/>
              <a:gd name="connsiteX1" fmla="*/ 783771 w 5928527"/>
              <a:gd name="connsiteY1" fmla="*/ 427055 h 670728"/>
              <a:gd name="connsiteX2" fmla="*/ 1607736 w 5928527"/>
              <a:gd name="connsiteY2" fmla="*/ 417007 h 670728"/>
              <a:gd name="connsiteX3" fmla="*/ 2523811 w 5928527"/>
              <a:gd name="connsiteY3" fmla="*/ 488183 h 670728"/>
              <a:gd name="connsiteX4" fmla="*/ 2974312 w 5928527"/>
              <a:gd name="connsiteY4" fmla="*/ 226088 h 670728"/>
              <a:gd name="connsiteX5" fmla="*/ 3424813 w 5928527"/>
              <a:gd name="connsiteY5" fmla="*/ 303125 h 670728"/>
              <a:gd name="connsiteX6" fmla="*/ 3839307 w 5928527"/>
              <a:gd name="connsiteY6" fmla="*/ 0 h 670728"/>
              <a:gd name="connsiteX7" fmla="*/ 4076281 w 5928527"/>
              <a:gd name="connsiteY7" fmla="*/ 84574 h 670728"/>
              <a:gd name="connsiteX8" fmla="*/ 5045947 w 5928527"/>
              <a:gd name="connsiteY8" fmla="*/ 550985 h 670728"/>
              <a:gd name="connsiteX9" fmla="*/ 5078604 w 5928527"/>
              <a:gd name="connsiteY9" fmla="*/ 552659 h 670728"/>
              <a:gd name="connsiteX10" fmla="*/ 5928527 w 5928527"/>
              <a:gd name="connsiteY10" fmla="*/ 670728 h 670728"/>
              <a:gd name="connsiteX0" fmla="*/ 0 w 5928527"/>
              <a:gd name="connsiteY0" fmla="*/ 286378 h 670728"/>
              <a:gd name="connsiteX1" fmla="*/ 783771 w 5928527"/>
              <a:gd name="connsiteY1" fmla="*/ 427055 h 670728"/>
              <a:gd name="connsiteX2" fmla="*/ 1607736 w 5928527"/>
              <a:gd name="connsiteY2" fmla="*/ 417007 h 670728"/>
              <a:gd name="connsiteX3" fmla="*/ 2523811 w 5928527"/>
              <a:gd name="connsiteY3" fmla="*/ 488183 h 670728"/>
              <a:gd name="connsiteX4" fmla="*/ 2974312 w 5928527"/>
              <a:gd name="connsiteY4" fmla="*/ 226088 h 670728"/>
              <a:gd name="connsiteX5" fmla="*/ 3424813 w 5928527"/>
              <a:gd name="connsiteY5" fmla="*/ 303125 h 670728"/>
              <a:gd name="connsiteX6" fmla="*/ 3839307 w 5928527"/>
              <a:gd name="connsiteY6" fmla="*/ 0 h 670728"/>
              <a:gd name="connsiteX7" fmla="*/ 4076281 w 5928527"/>
              <a:gd name="connsiteY7" fmla="*/ 84574 h 670728"/>
              <a:gd name="connsiteX8" fmla="*/ 5045947 w 5928527"/>
              <a:gd name="connsiteY8" fmla="*/ 550985 h 670728"/>
              <a:gd name="connsiteX9" fmla="*/ 5078604 w 5928527"/>
              <a:gd name="connsiteY9" fmla="*/ 552659 h 670728"/>
              <a:gd name="connsiteX10" fmla="*/ 5928527 w 5928527"/>
              <a:gd name="connsiteY10" fmla="*/ 670728 h 670728"/>
              <a:gd name="connsiteX0" fmla="*/ 0 w 5928527"/>
              <a:gd name="connsiteY0" fmla="*/ 286378 h 823128"/>
              <a:gd name="connsiteX1" fmla="*/ 783771 w 5928527"/>
              <a:gd name="connsiteY1" fmla="*/ 427055 h 823128"/>
              <a:gd name="connsiteX2" fmla="*/ 1607736 w 5928527"/>
              <a:gd name="connsiteY2" fmla="*/ 417007 h 823128"/>
              <a:gd name="connsiteX3" fmla="*/ 2523811 w 5928527"/>
              <a:gd name="connsiteY3" fmla="*/ 488183 h 823128"/>
              <a:gd name="connsiteX4" fmla="*/ 2974312 w 5928527"/>
              <a:gd name="connsiteY4" fmla="*/ 226088 h 823128"/>
              <a:gd name="connsiteX5" fmla="*/ 3424813 w 5928527"/>
              <a:gd name="connsiteY5" fmla="*/ 303125 h 823128"/>
              <a:gd name="connsiteX6" fmla="*/ 3839307 w 5928527"/>
              <a:gd name="connsiteY6" fmla="*/ 0 h 823128"/>
              <a:gd name="connsiteX7" fmla="*/ 4076281 w 5928527"/>
              <a:gd name="connsiteY7" fmla="*/ 84574 h 823128"/>
              <a:gd name="connsiteX8" fmla="*/ 5045947 w 5928527"/>
              <a:gd name="connsiteY8" fmla="*/ 550985 h 823128"/>
              <a:gd name="connsiteX9" fmla="*/ 5078604 w 5928527"/>
              <a:gd name="connsiteY9" fmla="*/ 552659 h 823128"/>
              <a:gd name="connsiteX10" fmla="*/ 5928527 w 5928527"/>
              <a:gd name="connsiteY10" fmla="*/ 823128 h 823128"/>
              <a:gd name="connsiteX0" fmla="*/ 0 w 5078604"/>
              <a:gd name="connsiteY0" fmla="*/ 286378 h 552659"/>
              <a:gd name="connsiteX1" fmla="*/ 783771 w 5078604"/>
              <a:gd name="connsiteY1" fmla="*/ 427055 h 552659"/>
              <a:gd name="connsiteX2" fmla="*/ 1607736 w 5078604"/>
              <a:gd name="connsiteY2" fmla="*/ 417007 h 552659"/>
              <a:gd name="connsiteX3" fmla="*/ 2523811 w 5078604"/>
              <a:gd name="connsiteY3" fmla="*/ 488183 h 552659"/>
              <a:gd name="connsiteX4" fmla="*/ 2974312 w 5078604"/>
              <a:gd name="connsiteY4" fmla="*/ 226088 h 552659"/>
              <a:gd name="connsiteX5" fmla="*/ 3424813 w 5078604"/>
              <a:gd name="connsiteY5" fmla="*/ 303125 h 552659"/>
              <a:gd name="connsiteX6" fmla="*/ 3839307 w 5078604"/>
              <a:gd name="connsiteY6" fmla="*/ 0 h 552659"/>
              <a:gd name="connsiteX7" fmla="*/ 4076281 w 5078604"/>
              <a:gd name="connsiteY7" fmla="*/ 84574 h 552659"/>
              <a:gd name="connsiteX8" fmla="*/ 5045947 w 5078604"/>
              <a:gd name="connsiteY8" fmla="*/ 550985 h 552659"/>
              <a:gd name="connsiteX9" fmla="*/ 5078604 w 5078604"/>
              <a:gd name="connsiteY9" fmla="*/ 552659 h 552659"/>
              <a:gd name="connsiteX0" fmla="*/ 0 w 5045947"/>
              <a:gd name="connsiteY0" fmla="*/ 286378 h 550985"/>
              <a:gd name="connsiteX1" fmla="*/ 783771 w 5045947"/>
              <a:gd name="connsiteY1" fmla="*/ 427055 h 550985"/>
              <a:gd name="connsiteX2" fmla="*/ 1607736 w 5045947"/>
              <a:gd name="connsiteY2" fmla="*/ 417007 h 550985"/>
              <a:gd name="connsiteX3" fmla="*/ 2523811 w 5045947"/>
              <a:gd name="connsiteY3" fmla="*/ 488183 h 550985"/>
              <a:gd name="connsiteX4" fmla="*/ 2974312 w 5045947"/>
              <a:gd name="connsiteY4" fmla="*/ 226088 h 550985"/>
              <a:gd name="connsiteX5" fmla="*/ 3424813 w 5045947"/>
              <a:gd name="connsiteY5" fmla="*/ 303125 h 550985"/>
              <a:gd name="connsiteX6" fmla="*/ 3839307 w 5045947"/>
              <a:gd name="connsiteY6" fmla="*/ 0 h 550985"/>
              <a:gd name="connsiteX7" fmla="*/ 4076281 w 5045947"/>
              <a:gd name="connsiteY7" fmla="*/ 84574 h 550985"/>
              <a:gd name="connsiteX8" fmla="*/ 5045947 w 5045947"/>
              <a:gd name="connsiteY8" fmla="*/ 550985 h 550985"/>
              <a:gd name="connsiteX0" fmla="*/ 0 w 5045947"/>
              <a:gd name="connsiteY0" fmla="*/ 286378 h 550985"/>
              <a:gd name="connsiteX1" fmla="*/ 783771 w 5045947"/>
              <a:gd name="connsiteY1" fmla="*/ 427055 h 550985"/>
              <a:gd name="connsiteX2" fmla="*/ 1607736 w 5045947"/>
              <a:gd name="connsiteY2" fmla="*/ 417007 h 550985"/>
              <a:gd name="connsiteX3" fmla="*/ 2523811 w 5045947"/>
              <a:gd name="connsiteY3" fmla="*/ 488183 h 550985"/>
              <a:gd name="connsiteX4" fmla="*/ 2974312 w 5045947"/>
              <a:gd name="connsiteY4" fmla="*/ 226088 h 550985"/>
              <a:gd name="connsiteX5" fmla="*/ 3424813 w 5045947"/>
              <a:gd name="connsiteY5" fmla="*/ 303125 h 550985"/>
              <a:gd name="connsiteX6" fmla="*/ 3839307 w 5045947"/>
              <a:gd name="connsiteY6" fmla="*/ 0 h 550985"/>
              <a:gd name="connsiteX7" fmla="*/ 5045947 w 5045947"/>
              <a:gd name="connsiteY7" fmla="*/ 550985 h 550985"/>
              <a:gd name="connsiteX0" fmla="*/ 0 w 5045947"/>
              <a:gd name="connsiteY0" fmla="*/ 286378 h 550985"/>
              <a:gd name="connsiteX1" fmla="*/ 783771 w 5045947"/>
              <a:gd name="connsiteY1" fmla="*/ 427055 h 550985"/>
              <a:gd name="connsiteX2" fmla="*/ 1607736 w 5045947"/>
              <a:gd name="connsiteY2" fmla="*/ 417007 h 550985"/>
              <a:gd name="connsiteX3" fmla="*/ 2523811 w 5045947"/>
              <a:gd name="connsiteY3" fmla="*/ 488183 h 550985"/>
              <a:gd name="connsiteX4" fmla="*/ 2974312 w 5045947"/>
              <a:gd name="connsiteY4" fmla="*/ 226088 h 550985"/>
              <a:gd name="connsiteX5" fmla="*/ 3424813 w 5045947"/>
              <a:gd name="connsiteY5" fmla="*/ 303125 h 550985"/>
              <a:gd name="connsiteX6" fmla="*/ 3839307 w 5045947"/>
              <a:gd name="connsiteY6" fmla="*/ 0 h 550985"/>
              <a:gd name="connsiteX7" fmla="*/ 5045947 w 5045947"/>
              <a:gd name="connsiteY7" fmla="*/ 550985 h 550985"/>
              <a:gd name="connsiteX0" fmla="*/ 0 w 3839307"/>
              <a:gd name="connsiteY0" fmla="*/ 286378 h 488183"/>
              <a:gd name="connsiteX1" fmla="*/ 783771 w 3839307"/>
              <a:gd name="connsiteY1" fmla="*/ 427055 h 488183"/>
              <a:gd name="connsiteX2" fmla="*/ 1607736 w 3839307"/>
              <a:gd name="connsiteY2" fmla="*/ 417007 h 488183"/>
              <a:gd name="connsiteX3" fmla="*/ 2523811 w 3839307"/>
              <a:gd name="connsiteY3" fmla="*/ 488183 h 488183"/>
              <a:gd name="connsiteX4" fmla="*/ 2974312 w 3839307"/>
              <a:gd name="connsiteY4" fmla="*/ 226088 h 488183"/>
              <a:gd name="connsiteX5" fmla="*/ 3424813 w 3839307"/>
              <a:gd name="connsiteY5" fmla="*/ 303125 h 488183"/>
              <a:gd name="connsiteX6" fmla="*/ 3839307 w 3839307"/>
              <a:gd name="connsiteY6" fmla="*/ 0 h 488183"/>
              <a:gd name="connsiteX0" fmla="*/ 0 w 3424813"/>
              <a:gd name="connsiteY0" fmla="*/ 60290 h 262095"/>
              <a:gd name="connsiteX1" fmla="*/ 783771 w 3424813"/>
              <a:gd name="connsiteY1" fmla="*/ 200967 h 262095"/>
              <a:gd name="connsiteX2" fmla="*/ 1607736 w 3424813"/>
              <a:gd name="connsiteY2" fmla="*/ 190919 h 262095"/>
              <a:gd name="connsiteX3" fmla="*/ 2523811 w 3424813"/>
              <a:gd name="connsiteY3" fmla="*/ 262095 h 262095"/>
              <a:gd name="connsiteX4" fmla="*/ 2974312 w 3424813"/>
              <a:gd name="connsiteY4" fmla="*/ 0 h 262095"/>
              <a:gd name="connsiteX5" fmla="*/ 3424813 w 3424813"/>
              <a:gd name="connsiteY5" fmla="*/ 77037 h 262095"/>
              <a:gd name="connsiteX0" fmla="*/ 0 w 2974312"/>
              <a:gd name="connsiteY0" fmla="*/ 60290 h 262095"/>
              <a:gd name="connsiteX1" fmla="*/ 783771 w 2974312"/>
              <a:gd name="connsiteY1" fmla="*/ 200967 h 262095"/>
              <a:gd name="connsiteX2" fmla="*/ 1607736 w 2974312"/>
              <a:gd name="connsiteY2" fmla="*/ 190919 h 262095"/>
              <a:gd name="connsiteX3" fmla="*/ 2523811 w 2974312"/>
              <a:gd name="connsiteY3" fmla="*/ 262095 h 262095"/>
              <a:gd name="connsiteX4" fmla="*/ 2974312 w 2974312"/>
              <a:gd name="connsiteY4" fmla="*/ 0 h 262095"/>
              <a:gd name="connsiteX0" fmla="*/ 0 w 2523811"/>
              <a:gd name="connsiteY0" fmla="*/ 0 h 201805"/>
              <a:gd name="connsiteX1" fmla="*/ 783771 w 2523811"/>
              <a:gd name="connsiteY1" fmla="*/ 140677 h 201805"/>
              <a:gd name="connsiteX2" fmla="*/ 1607736 w 2523811"/>
              <a:gd name="connsiteY2" fmla="*/ 130629 h 201805"/>
              <a:gd name="connsiteX3" fmla="*/ 2523811 w 2523811"/>
              <a:gd name="connsiteY3" fmla="*/ 201805 h 201805"/>
              <a:gd name="connsiteX0" fmla="*/ 0 w 1607736"/>
              <a:gd name="connsiteY0" fmla="*/ 0 h 140677"/>
              <a:gd name="connsiteX1" fmla="*/ 783771 w 1607736"/>
              <a:gd name="connsiteY1" fmla="*/ 140677 h 140677"/>
              <a:gd name="connsiteX2" fmla="*/ 1607736 w 1607736"/>
              <a:gd name="connsiteY2" fmla="*/ 130629 h 140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7736" h="140677">
                <a:moveTo>
                  <a:pt x="0" y="0"/>
                </a:moveTo>
                <a:lnTo>
                  <a:pt x="783771" y="140677"/>
                </a:lnTo>
                <a:lnTo>
                  <a:pt x="1607736" y="130629"/>
                </a:lnTo>
              </a:path>
            </a:pathLst>
          </a:custGeom>
          <a:ln w="28575" cmpd="sng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/>
          <p:cNvCxnSpPr/>
          <p:nvPr/>
        </p:nvCxnSpPr>
        <p:spPr>
          <a:xfrm rot="5400000" flipH="1" flipV="1">
            <a:off x="1960058" y="3319257"/>
            <a:ext cx="354059" cy="5222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1828800" y="3728244"/>
            <a:ext cx="76200" cy="76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772400" y="2509044"/>
            <a:ext cx="76200" cy="76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838552" y="4297652"/>
            <a:ext cx="76200" cy="76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372248" y="3347244"/>
            <a:ext cx="76200" cy="76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531808" y="1640392"/>
            <a:ext cx="76200" cy="76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752600" y="3647552"/>
            <a:ext cx="228600" cy="228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914400" y="5410200"/>
            <a:ext cx="976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height</a:t>
            </a:r>
            <a:endParaRPr lang="en-US" sz="2400" dirty="0"/>
          </a:p>
        </p:txBody>
      </p:sp>
      <p:cxnSp>
        <p:nvCxnSpPr>
          <p:cNvPr id="27" name="Straight Connector 26"/>
          <p:cNvCxnSpPr/>
          <p:nvPr/>
        </p:nvCxnSpPr>
        <p:spPr>
          <a:xfrm rot="5400000" flipH="1" flipV="1">
            <a:off x="1485900" y="5448300"/>
            <a:ext cx="838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 flipH="1" flipV="1">
            <a:off x="1257300" y="5219700"/>
            <a:ext cx="1295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981200" y="4572001"/>
            <a:ext cx="375424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C000"/>
                </a:solidFill>
              </a:rPr>
              <a:t>?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95400" y="33528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4874476" y="138326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239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6934200" y="21336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34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7086600" y="449580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779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1905000" y="5257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5" name="Flowchart: Magnetic Disk 54"/>
          <p:cNvSpPr/>
          <p:nvPr/>
        </p:nvSpPr>
        <p:spPr>
          <a:xfrm>
            <a:off x="4038600" y="5029200"/>
            <a:ext cx="914400" cy="685800"/>
          </a:xfrm>
          <a:prstGeom prst="flowChartMagneticDisk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3810000" y="4648200"/>
            <a:ext cx="141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131.76.10.75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4305696" y="53340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1981200" y="4648200"/>
            <a:ext cx="7620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C000"/>
                </a:solidFill>
              </a:rPr>
              <a:t>20%</a:t>
            </a:r>
            <a:endParaRPr lang="en-US" sz="2400" dirty="0">
              <a:solidFill>
                <a:srgbClr val="FFC000"/>
              </a:solidFill>
            </a:endParaRPr>
          </a:p>
        </p:txBody>
      </p:sp>
      <p:cxnSp>
        <p:nvCxnSpPr>
          <p:cNvPr id="49" name="Straight Connector 48"/>
          <p:cNvCxnSpPr>
            <a:stCxn id="37" idx="0"/>
            <a:endCxn id="57" idx="4"/>
          </p:cNvCxnSpPr>
          <p:nvPr/>
        </p:nvCxnSpPr>
        <p:spPr>
          <a:xfrm rot="5400000" flipH="1" flipV="1">
            <a:off x="1107678" y="2664222"/>
            <a:ext cx="1823244" cy="304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6.43072E-7 L -0.00208 0.0731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97085E-6 L 3.33333E-6 0.08883 " pathEditMode="relative" rAng="0" ptsTypes="AA">
                                      <p:cBhvr>
                                        <p:cTn id="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4" grpId="0" animBg="1"/>
      <p:bldP spid="44" grpId="1" animBg="1"/>
      <p:bldP spid="44" grpId="2" animBg="1"/>
      <p:bldP spid="45" grpId="0" animBg="1"/>
      <p:bldP spid="22" grpId="0" animBg="1"/>
      <p:bldP spid="25" grpId="0"/>
      <p:bldP spid="36" grpId="0" animBg="1"/>
      <p:bldP spid="36" grpId="1" animBg="1"/>
      <p:bldP spid="42" grpId="0"/>
      <p:bldP spid="42" grpId="1"/>
      <p:bldP spid="46" grpId="0"/>
      <p:bldP spid="48" grpId="0" build="allAtOnce"/>
      <p:bldP spid="50" grpId="0" build="allAtOnce"/>
      <p:bldP spid="55" grpId="0" animBg="1"/>
      <p:bldP spid="55" grpId="1" animBg="1"/>
      <p:bldP spid="56" grpId="0"/>
      <p:bldP spid="56" grpId="1"/>
      <p:bldP spid="56" grpId="2"/>
      <p:bldP spid="58" grpId="0"/>
      <p:bldP spid="58" grpId="1"/>
      <p:bldP spid="58" grpId="3"/>
      <p:bldP spid="5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050499" y="2781300"/>
            <a:ext cx="966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server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98364" y="2781300"/>
            <a:ext cx="87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client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8" name="Content Placeholder 3" descr="XboxPicture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2514600"/>
            <a:ext cx="457200" cy="102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http://lawrenceyong.files.wordpress.com/2008/06/hourgla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907" y="1981200"/>
            <a:ext cx="2039042" cy="30765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matchmaking</a:t>
            </a:r>
            <a:endParaRPr lang="en-US" dirty="0"/>
          </a:p>
        </p:txBody>
      </p:sp>
      <p:pic>
        <p:nvPicPr>
          <p:cNvPr id="7" name="Content Placeholder 3" descr="XboxPicture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200400"/>
            <a:ext cx="609601" cy="1370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Xbox LIV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1752600"/>
            <a:ext cx="2124075" cy="400050"/>
          </a:xfrm>
          <a:prstGeom prst="rect">
            <a:avLst/>
          </a:prstGeom>
          <a:noFill/>
        </p:spPr>
      </p:pic>
      <p:pic>
        <p:nvPicPr>
          <p:cNvPr id="1028" name="Picture 4" descr="http://tbn2.google.com/images?q=tbn:5b1uxoRNOSQ3EM:http://i.treehugger.com/images/2007-3-21/US%252520one%252520dollar%252520coin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64415" y="2819400"/>
            <a:ext cx="380999" cy="380999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810000" y="4038600"/>
            <a:ext cx="152798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134.70.81.213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276600" y="2133600"/>
            <a:ext cx="28194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134.70.81.213, 152.3.9.124, 14.14.91.3, 216.36.6.1</a:t>
            </a:r>
            <a:endParaRPr lang="en-US" dirty="0"/>
          </a:p>
        </p:txBody>
      </p:sp>
      <p:pic>
        <p:nvPicPr>
          <p:cNvPr id="18" name="Content Placeholder 3" descr="XboxPicture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3733800"/>
            <a:ext cx="457200" cy="102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Content Placeholder 3" descr="XboxPicture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1295400"/>
            <a:ext cx="457200" cy="102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Content Placeholder 3" descr="XboxPicture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4953000"/>
            <a:ext cx="457200" cy="102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Vertical Scroll 20"/>
          <p:cNvSpPr/>
          <p:nvPr/>
        </p:nvSpPr>
        <p:spPr>
          <a:xfrm>
            <a:off x="4419600" y="3581400"/>
            <a:ext cx="304800" cy="304800"/>
          </a:xfrm>
          <a:prstGeom prst="vertic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Vertical Scroll 21"/>
          <p:cNvSpPr/>
          <p:nvPr/>
        </p:nvSpPr>
        <p:spPr>
          <a:xfrm>
            <a:off x="4419600" y="3581400"/>
            <a:ext cx="304800" cy="304800"/>
          </a:xfrm>
          <a:prstGeom prst="vertic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Vertical Scroll 22"/>
          <p:cNvSpPr/>
          <p:nvPr/>
        </p:nvSpPr>
        <p:spPr>
          <a:xfrm>
            <a:off x="4419600" y="3581400"/>
            <a:ext cx="304800" cy="304800"/>
          </a:xfrm>
          <a:prstGeom prst="vertic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Vertical Scroll 23"/>
          <p:cNvSpPr/>
          <p:nvPr/>
        </p:nvSpPr>
        <p:spPr>
          <a:xfrm>
            <a:off x="4419600" y="3581400"/>
            <a:ext cx="304800" cy="304800"/>
          </a:xfrm>
          <a:prstGeom prst="vertic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5" descr="Halo 3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0" y="4724400"/>
            <a:ext cx="1371600" cy="1371600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230693" y="2286000"/>
            <a:ext cx="1871794" cy="461665"/>
          </a:xfrm>
          <a:prstGeom prst="rect">
            <a:avLst/>
          </a:prstGeom>
          <a:solidFill>
            <a:srgbClr val="FFFF00">
              <a:alpha val="9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Key exchange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1000" y="4114800"/>
            <a:ext cx="3354893" cy="461665"/>
          </a:xfrm>
          <a:prstGeom prst="rect">
            <a:avLst/>
          </a:prstGeom>
          <a:solidFill>
            <a:srgbClr val="FFFF00">
              <a:alpha val="9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Bandwidth measurement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81000" y="2971800"/>
            <a:ext cx="2959143" cy="461665"/>
          </a:xfrm>
          <a:prstGeom prst="rect">
            <a:avLst/>
          </a:prstGeom>
          <a:solidFill>
            <a:srgbClr val="FFFF00">
              <a:alpha val="9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Latency measurement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600200" y="3505200"/>
            <a:ext cx="1702454" cy="461665"/>
          </a:xfrm>
          <a:prstGeom prst="rect">
            <a:avLst/>
          </a:prstGeom>
          <a:solidFill>
            <a:srgbClr val="FFFF00">
              <a:alpha val="9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NAT-busting</a:t>
            </a:r>
          </a:p>
        </p:txBody>
      </p:sp>
      <p:pic>
        <p:nvPicPr>
          <p:cNvPr id="40" name="Content Placeholder 3" descr="XboxPicture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1295400"/>
            <a:ext cx="457200" cy="102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Content Placeholder 3" descr="XboxPicture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5143978"/>
            <a:ext cx="457200" cy="102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Content Placeholder 3" descr="XboxPicture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00" y="2476978"/>
            <a:ext cx="457200" cy="102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3" name="Group 52"/>
          <p:cNvGrpSpPr/>
          <p:nvPr/>
        </p:nvGrpSpPr>
        <p:grpSpPr>
          <a:xfrm>
            <a:off x="7391400" y="1296356"/>
            <a:ext cx="1295400" cy="4875844"/>
            <a:chOff x="7391400" y="1257778"/>
            <a:chExt cx="1295400" cy="4875844"/>
          </a:xfrm>
        </p:grpSpPr>
        <p:pic>
          <p:nvPicPr>
            <p:cNvPr id="34" name="Content Placeholder 3" descr="XboxPictur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91400" y="2667000"/>
              <a:ext cx="457200" cy="1028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Content Placeholder 3" descr="XboxPictur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91400" y="3886200"/>
              <a:ext cx="457200" cy="1028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Content Placeholder 3" descr="XboxPictur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91400" y="1447800"/>
              <a:ext cx="457200" cy="1028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Content Placeholder 3" descr="XboxPictur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91400" y="5105400"/>
              <a:ext cx="457200" cy="1028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Content Placeholder 3" descr="XboxPictur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96200" y="2514600"/>
              <a:ext cx="457200" cy="1028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Content Placeholder 3" descr="XboxPictur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96200" y="3733800"/>
              <a:ext cx="457200" cy="1028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Content Placeholder 3" descr="XboxPictur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96200" y="4953000"/>
              <a:ext cx="457200" cy="1028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Content Placeholder 3" descr="XboxPictur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924800" y="2705578"/>
              <a:ext cx="457200" cy="1028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Content Placeholder 3" descr="XboxPictur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924800" y="3924778"/>
              <a:ext cx="457200" cy="1028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Content Placeholder 3" descr="XboxPictur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924800" y="1486378"/>
              <a:ext cx="457200" cy="1028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Content Placeholder 3" descr="XboxPictur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229600" y="3696178"/>
              <a:ext cx="457200" cy="1028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Content Placeholder 3" descr="XboxPictur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229600" y="1257778"/>
              <a:ext cx="457200" cy="1028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Content Placeholder 3" descr="XboxPictur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229600" y="4915378"/>
              <a:ext cx="457200" cy="1028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" name="TextBox 50"/>
          <p:cNvSpPr txBox="1"/>
          <p:nvPr/>
        </p:nvSpPr>
        <p:spPr>
          <a:xfrm>
            <a:off x="2476500" y="3013502"/>
            <a:ext cx="4191000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Often you won’t find the closest potential match</a:t>
            </a:r>
            <a:endParaRPr lang="en-US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1447800" y="3075057"/>
            <a:ext cx="62484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Annoyingly sluggish games!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95500" y="6324600"/>
            <a:ext cx="4953000" cy="365125"/>
          </a:xfrm>
        </p:spPr>
        <p:txBody>
          <a:bodyPr/>
          <a:lstStyle/>
          <a:p>
            <a:r>
              <a:rPr lang="en-US" dirty="0" smtClean="0"/>
              <a:t>SIGCOMM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0.00347 C -0.00139 -0.00624 -0.00955 -0.0111 -0.01389 -0.01527 C -0.0224 -0.02359 -0.01858 -0.02151 -0.02483 -0.02406 C -0.02743 -0.02637 -0.02917 -0.0266 -0.02917 -0.03146 C -0.02917 -0.04164 -0.02865 -0.05205 -0.02812 -0.06222 C -0.02726 -0.07541 -0.0151 -0.08119 -0.00729 -0.08559 C -0.00556 -0.0879 -0.00243 -0.09484 0.00052 -0.08697 C 0.00226 -0.08258 0.0026 -0.0724 0.0026 -0.07217 C -0.00729 -0.06338 -0.01788 -0.06963 -0.02378 -0.08119 C -0.02517 -0.09137 -0.02569 -0.10201 -0.02257 -0.11196 C -0.02066 -0.11774 -0.01267 -0.12514 -0.01267 -0.12491 C -0.00972 -0.12468 -0.00625 -0.12584 -0.00399 -0.12352 C -1.11022E-16 -0.11936 -0.00434 -0.10895 -0.00608 -0.10617 C -0.00642 -0.10571 -0.01233 -0.1034 -0.01267 -0.10317 C -0.0217 -0.10918 -0.02083 -0.11149 -0.02587 -0.12214 C -0.02448 -0.14087 -0.02656 -0.13694 -0.01597 -0.14411 C -0.01163 -0.14319 -0.00625 -0.1448 -0.00278 -0.1411 C 0.00052 -0.13787 -0.00312 -0.11843 -0.00399 -0.11635 C -0.00486 -0.11427 -0.00694 -0.11335 -0.00833 -0.11196 C -0.02153 -0.11728 -0.01806 -0.11335 -0.02483 -0.12653 C -0.02448 -0.13093 -0.02674 -0.13763 -0.02378 -0.13972 C -0.01024 -0.14989 -0.01267 -0.13879 -0.00608 -0.13532 C 0.00069 -0.13185 0.00382 -0.13231 0.0092 -0.12514 C 0.01163 -0.11658 0.01285 -0.11011 0.00816 -0.10178 C 0.0066 -0.09877 -0.00347 -0.09762 -0.00503 -0.09738 C -0.00608 -0.09692 -0.00729 -0.09507 -0.00833 -0.09576 C -0.00937 -0.09646 -0.01024 -0.09923 -0.00937 -0.10016 C -0.00694 -0.10247 -0.00365 -0.10224 -0.00069 -0.10317 C 0.0066 -0.10155 0.00747 -0.10062 0.01146 -0.09299 C 0.0151 -0.07795 0.01389 -0.06986 0.00382 -0.0606 C -0.00052 -0.06153 -0.00521 -0.06153 -0.00937 -0.06361 C -0.01059 -0.06431 -0.01181 -0.06616 -0.01163 -0.06801 C -0.01094 -0.07263 -0.00521 -0.0724 -0.00174 -0.07379 C 0.00087 -0.07333 0.00347 -0.07379 0.0059 -0.0724 C 0.00799 -0.07124 0.01007 -0.06176 0.01146 -0.05922 C 0.01372 -0.04996 0.01458 -0.04094 0.0158 -0.03146 C 0.01441 -0.02845 0.01337 -0.02521 0.01146 -0.02267 C 0.0092 -0.01966 0.00486 -0.01388 0.00486 -0.01365 C 0.00451 -0.01249 0.00451 -0.01064 0.00382 -0.00948 C 0.00122 -0.00509 -0.00781 -0.00046 0.00382 -0.00347 Z " pathEditMode="relative" rAng="0" ptsTypes="ffffffffffffffffffffffffffffffffffffffff">
                                      <p:cBhvr>
                                        <p:cTn id="1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" y="-7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43974E-6 L -0.00017 -0.3377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6 0.01573 L -0.01233 0.2574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796E-6 L 0.30833 0.25537 L 0 3.3796E-6 Z " pathEditMode="relative" rAng="0" ptsTypes="AAA">
                                      <p:cBhvr>
                                        <p:cTn id="7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" y="128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796E-6 L 0.3 -0.3109 L 0 3.3796E-6 Z " pathEditMode="relative" rAng="0" ptsTypes="AAA">
                                      <p:cBhvr>
                                        <p:cTn id="7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-155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796E-6 L 0.3 -0.12214 L 0 3.3796E-6 Z " pathEditMode="relative" rAng="0" ptsTypes="AAA">
                                      <p:cBhvr>
                                        <p:cTn id="8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-61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796E-6 L 0.30833 0.08882 L 0 3.3796E-6 Z " pathEditMode="relative" rAng="0" ptsTypes="AAA">
                                      <p:cBhvr>
                                        <p:cTn id="8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" y="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24011E-6 L -0.05834 0.00277 " pathEditMode="relative" rAng="0" ptsTypes="AA">
                                      <p:cBhvr>
                                        <p:cTn id="1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1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53366E-6 L -0.125 -0.00278 " pathEditMode="relative" rAng="0" ptsTypes="AA">
                                      <p:cBhvr>
                                        <p:cTn id="1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-1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1908E-6 L -0.08334 -0.02499 " pathEditMode="relative" rAng="0" ptsTypes="AA">
                                      <p:cBhvr>
                                        <p:cTn id="1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6" grpId="0"/>
      <p:bldP spid="16" grpId="1"/>
      <p:bldP spid="14" grpId="0" animBg="1"/>
      <p:bldP spid="14" grpId="1" animBg="1"/>
      <p:bldP spid="14" grpId="2" animBg="1"/>
      <p:bldP spid="17" grpId="0" animBg="1"/>
      <p:bldP spid="17" grpId="1" animBg="1"/>
      <p:bldP spid="17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8" grpId="0" animBg="1"/>
      <p:bldP spid="28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51" grpId="0" animBg="1"/>
      <p:bldP spid="51" grpId="1" animBg="1"/>
      <p:bldP spid="5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Vertical Scroll 51"/>
          <p:cNvSpPr/>
          <p:nvPr/>
        </p:nvSpPr>
        <p:spPr>
          <a:xfrm>
            <a:off x="1447800" y="3124200"/>
            <a:ext cx="381000" cy="381000"/>
          </a:xfrm>
          <a:prstGeom prst="verticalScroll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Symmetric updates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SIGCOMM 2009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990600" y="2971800"/>
            <a:ext cx="1115964" cy="685800"/>
            <a:chOff x="3989436" y="4724400"/>
            <a:chExt cx="1115964" cy="685800"/>
          </a:xfrm>
        </p:grpSpPr>
        <p:pic>
          <p:nvPicPr>
            <p:cNvPr id="27" name="Picture 2" descr="C:\Program Files\Microsoft Office\MEDIA\CAGCAT10\j0285750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89436" y="4724400"/>
              <a:ext cx="1115964" cy="685800"/>
            </a:xfrm>
            <a:prstGeom prst="rect">
              <a:avLst/>
            </a:prstGeom>
            <a:noFill/>
          </p:spPr>
        </p:pic>
        <p:sp>
          <p:nvSpPr>
            <p:cNvPr id="28" name="TextBox 27"/>
            <p:cNvSpPr txBox="1"/>
            <p:nvPr/>
          </p:nvSpPr>
          <p:spPr>
            <a:xfrm>
              <a:off x="4274908" y="4800600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A</a:t>
              </a:r>
              <a:endParaRPr lang="en-US" b="1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343400" y="2971800"/>
            <a:ext cx="1115964" cy="685800"/>
            <a:chOff x="5818236" y="4724400"/>
            <a:chExt cx="1115964" cy="685800"/>
          </a:xfrm>
        </p:grpSpPr>
        <p:pic>
          <p:nvPicPr>
            <p:cNvPr id="30" name="Picture 2" descr="C:\Program Files\Microsoft Office\MEDIA\CAGCAT10\j0285750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18236" y="4724400"/>
              <a:ext cx="1115964" cy="685800"/>
            </a:xfrm>
            <a:prstGeom prst="rect">
              <a:avLst/>
            </a:prstGeom>
            <a:noFill/>
          </p:spPr>
        </p:pic>
        <p:sp>
          <p:nvSpPr>
            <p:cNvPr id="31" name="TextBox 30"/>
            <p:cNvSpPr txBox="1"/>
            <p:nvPr/>
          </p:nvSpPr>
          <p:spPr>
            <a:xfrm>
              <a:off x="6103708" y="4800600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B</a:t>
              </a:r>
              <a:endParaRPr lang="en-US" b="1" dirty="0"/>
            </a:p>
          </p:txBody>
        </p:sp>
      </p:grpSp>
      <p:sp>
        <p:nvSpPr>
          <p:cNvPr id="32" name="Freeform 31"/>
          <p:cNvSpPr/>
          <p:nvPr/>
        </p:nvSpPr>
        <p:spPr>
          <a:xfrm>
            <a:off x="1928446" y="2692121"/>
            <a:ext cx="2532185" cy="537587"/>
          </a:xfrm>
          <a:custGeom>
            <a:avLst/>
            <a:gdLst>
              <a:gd name="connsiteX0" fmla="*/ 0 w 2532185"/>
              <a:gd name="connsiteY0" fmla="*/ 507442 h 537587"/>
              <a:gd name="connsiteX1" fmla="*/ 1195754 w 2532185"/>
              <a:gd name="connsiteY1" fmla="*/ 5024 h 537587"/>
              <a:gd name="connsiteX2" fmla="*/ 2532185 w 2532185"/>
              <a:gd name="connsiteY2" fmla="*/ 537587 h 53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32185" h="537587">
                <a:moveTo>
                  <a:pt x="0" y="507442"/>
                </a:moveTo>
                <a:cubicBezTo>
                  <a:pt x="386861" y="253721"/>
                  <a:pt x="773723" y="0"/>
                  <a:pt x="1195754" y="5024"/>
                </a:cubicBezTo>
                <a:cubicBezTo>
                  <a:pt x="1617785" y="10048"/>
                  <a:pt x="2074985" y="273817"/>
                  <a:pt x="2532185" y="537587"/>
                </a:cubicBezTo>
              </a:path>
            </a:pathLst>
          </a:custGeom>
          <a:ln w="28575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 rot="10800000">
            <a:off x="1887414" y="3424811"/>
            <a:ext cx="2532185" cy="801301"/>
          </a:xfrm>
          <a:custGeom>
            <a:avLst/>
            <a:gdLst>
              <a:gd name="connsiteX0" fmla="*/ 0 w 2532185"/>
              <a:gd name="connsiteY0" fmla="*/ 507442 h 537587"/>
              <a:gd name="connsiteX1" fmla="*/ 1195754 w 2532185"/>
              <a:gd name="connsiteY1" fmla="*/ 5024 h 537587"/>
              <a:gd name="connsiteX2" fmla="*/ 2532185 w 2532185"/>
              <a:gd name="connsiteY2" fmla="*/ 537587 h 537587"/>
              <a:gd name="connsiteX0" fmla="*/ 0 w 2532185"/>
              <a:gd name="connsiteY0" fmla="*/ 376110 h 406255"/>
              <a:gd name="connsiteX1" fmla="*/ 1635367 w 2532185"/>
              <a:gd name="connsiteY1" fmla="*/ 5024 h 406255"/>
              <a:gd name="connsiteX2" fmla="*/ 2532185 w 2532185"/>
              <a:gd name="connsiteY2" fmla="*/ 406255 h 406255"/>
              <a:gd name="connsiteX0" fmla="*/ 0 w 2532185"/>
              <a:gd name="connsiteY0" fmla="*/ 407922 h 438067"/>
              <a:gd name="connsiteX1" fmla="*/ 481483 w 2532185"/>
              <a:gd name="connsiteY1" fmla="*/ 217052 h 438067"/>
              <a:gd name="connsiteX2" fmla="*/ 1635367 w 2532185"/>
              <a:gd name="connsiteY2" fmla="*/ 36836 h 438067"/>
              <a:gd name="connsiteX3" fmla="*/ 2532185 w 2532185"/>
              <a:gd name="connsiteY3" fmla="*/ 438067 h 438067"/>
              <a:gd name="connsiteX0" fmla="*/ 0 w 2532185"/>
              <a:gd name="connsiteY0" fmla="*/ 438802 h 468947"/>
              <a:gd name="connsiteX1" fmla="*/ 481483 w 2532185"/>
              <a:gd name="connsiteY1" fmla="*/ 247932 h 468947"/>
              <a:gd name="connsiteX2" fmla="*/ 427889 w 2532185"/>
              <a:gd name="connsiteY2" fmla="*/ 62652 h 468947"/>
              <a:gd name="connsiteX3" fmla="*/ 1635367 w 2532185"/>
              <a:gd name="connsiteY3" fmla="*/ 67716 h 468947"/>
              <a:gd name="connsiteX4" fmla="*/ 2532185 w 2532185"/>
              <a:gd name="connsiteY4" fmla="*/ 468947 h 468947"/>
              <a:gd name="connsiteX0" fmla="*/ 189665 w 2721850"/>
              <a:gd name="connsiteY0" fmla="*/ 438802 h 468947"/>
              <a:gd name="connsiteX1" fmla="*/ 272561 w 2721850"/>
              <a:gd name="connsiteY1" fmla="*/ 132245 h 468947"/>
              <a:gd name="connsiteX2" fmla="*/ 617554 w 2721850"/>
              <a:gd name="connsiteY2" fmla="*/ 62652 h 468947"/>
              <a:gd name="connsiteX3" fmla="*/ 1825032 w 2721850"/>
              <a:gd name="connsiteY3" fmla="*/ 67716 h 468947"/>
              <a:gd name="connsiteX4" fmla="*/ 2721850 w 2721850"/>
              <a:gd name="connsiteY4" fmla="*/ 468947 h 468947"/>
              <a:gd name="connsiteX0" fmla="*/ 0 w 2532185"/>
              <a:gd name="connsiteY0" fmla="*/ 438802 h 468947"/>
              <a:gd name="connsiteX1" fmla="*/ 427889 w 2532185"/>
              <a:gd name="connsiteY1" fmla="*/ 62652 h 468947"/>
              <a:gd name="connsiteX2" fmla="*/ 1635367 w 2532185"/>
              <a:gd name="connsiteY2" fmla="*/ 67716 h 468947"/>
              <a:gd name="connsiteX3" fmla="*/ 2532185 w 2532185"/>
              <a:gd name="connsiteY3" fmla="*/ 468947 h 468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2185" h="468947">
                <a:moveTo>
                  <a:pt x="0" y="438802"/>
                </a:moveTo>
                <a:cubicBezTo>
                  <a:pt x="89144" y="360438"/>
                  <a:pt x="155328" y="124500"/>
                  <a:pt x="427889" y="62652"/>
                </a:cubicBezTo>
                <a:cubicBezTo>
                  <a:pt x="700450" y="804"/>
                  <a:pt x="1284651" y="0"/>
                  <a:pt x="1635367" y="67716"/>
                </a:cubicBezTo>
                <a:cubicBezTo>
                  <a:pt x="1986083" y="135432"/>
                  <a:pt x="2074985" y="205177"/>
                  <a:pt x="2532185" y="468947"/>
                </a:cubicBezTo>
              </a:path>
            </a:pathLst>
          </a:custGeom>
          <a:ln w="28575">
            <a:solidFill>
              <a:srgbClr val="C00000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696200" y="2362200"/>
            <a:ext cx="76200" cy="76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8001000" y="3810000"/>
            <a:ext cx="76200" cy="76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5943600" y="1752600"/>
            <a:ext cx="2743200" cy="2971800"/>
            <a:chOff x="5943600" y="1295400"/>
            <a:chExt cx="2743200" cy="2971800"/>
          </a:xfrm>
        </p:grpSpPr>
        <p:grpSp>
          <p:nvGrpSpPr>
            <p:cNvPr id="34" name="Group 33"/>
            <p:cNvGrpSpPr/>
            <p:nvPr/>
          </p:nvGrpSpPr>
          <p:grpSpPr>
            <a:xfrm>
              <a:off x="5943600" y="1295400"/>
              <a:ext cx="2743200" cy="2971800"/>
              <a:chOff x="5791200" y="2133600"/>
              <a:chExt cx="2743200" cy="2971800"/>
            </a:xfrm>
          </p:grpSpPr>
          <p:cxnSp>
            <p:nvCxnSpPr>
              <p:cNvPr id="35" name="Straight Arrow Connector 34"/>
              <p:cNvCxnSpPr/>
              <p:nvPr/>
            </p:nvCxnSpPr>
            <p:spPr>
              <a:xfrm rot="5400000" flipH="1" flipV="1">
                <a:off x="5944394" y="2971006"/>
                <a:ext cx="1676400" cy="1588"/>
              </a:xfrm>
              <a:prstGeom prst="straightConnector1">
                <a:avLst/>
              </a:prstGeom>
              <a:ln w="28575"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>
                <a:off x="6781800" y="3810000"/>
                <a:ext cx="1752600" cy="1588"/>
              </a:xfrm>
              <a:prstGeom prst="straightConnector1">
                <a:avLst/>
              </a:prstGeom>
              <a:ln w="28575"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 rot="5400000">
                <a:off x="5638800" y="3962400"/>
                <a:ext cx="1295400" cy="990600"/>
              </a:xfrm>
              <a:prstGeom prst="straightConnector1">
                <a:avLst/>
              </a:prstGeom>
              <a:ln w="28575"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Oval 42"/>
            <p:cNvSpPr/>
            <p:nvPr/>
          </p:nvSpPr>
          <p:spPr>
            <a:xfrm>
              <a:off x="7848600" y="24384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7924800" y="3124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7086600" y="32766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7315200" y="24384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7620000" y="34290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8077200" y="28194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Oval 49"/>
          <p:cNvSpPr/>
          <p:nvPr/>
        </p:nvSpPr>
        <p:spPr>
          <a:xfrm>
            <a:off x="6553200" y="4038600"/>
            <a:ext cx="76200" cy="76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324600" y="4050268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7696200" y="2069068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36" name="Oval 35"/>
          <p:cNvSpPr/>
          <p:nvPr/>
        </p:nvSpPr>
        <p:spPr>
          <a:xfrm>
            <a:off x="6172200" y="3429000"/>
            <a:ext cx="914400" cy="1219200"/>
          </a:xfrm>
          <a:prstGeom prst="ellipse">
            <a:avLst/>
          </a:prstGeom>
          <a:solidFill>
            <a:schemeClr val="accent6">
              <a:alpha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239000" y="1828800"/>
            <a:ext cx="914400" cy="1219200"/>
          </a:xfrm>
          <a:prstGeom prst="ellipse">
            <a:avLst/>
          </a:prstGeom>
          <a:solidFill>
            <a:schemeClr val="accent6">
              <a:alpha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51978E-6 L 0.02917 -0.0499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-25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68563E-6 L 0.03438 -0.0506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821E-6 L 0.35 3.7821E-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98959E-6 L -0.02083 0.0388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19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9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0138 L -0.0198 0.0367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" y="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2" grpId="1" animBg="1"/>
      <p:bldP spid="52" grpId="2" animBg="1"/>
      <p:bldP spid="32" grpId="0" animBg="1"/>
      <p:bldP spid="32" grpId="1" animBg="1"/>
      <p:bldP spid="32" grpId="2" animBg="1"/>
      <p:bldP spid="32" grpId="3" animBg="1"/>
      <p:bldP spid="33" grpId="0" animBg="1"/>
      <p:bldP spid="33" grpId="1" animBg="1"/>
      <p:bldP spid="33" grpId="2" animBg="1"/>
      <p:bldP spid="33" grpId="3" animBg="1"/>
      <p:bldP spid="41" grpId="0" animBg="1"/>
      <p:bldP spid="41" grpId="1" animBg="1"/>
      <p:bldP spid="48" grpId="0" animBg="1"/>
      <p:bldP spid="50" grpId="0" animBg="1"/>
      <p:bldP spid="50" grpId="1" animBg="1"/>
      <p:bldP spid="40" grpId="0"/>
      <p:bldP spid="40" grpId="1"/>
      <p:bldP spid="53" grpId="1"/>
      <p:bldP spid="53" grpId="2"/>
      <p:bldP spid="36" grpId="0" animBg="1"/>
      <p:bldP spid="36" grpId="1" animBg="1"/>
      <p:bldP spid="39" grpId="0" animBg="1"/>
      <p:bldP spid="3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Overview</a:t>
            </a:r>
          </a:p>
          <a:p>
            <a:r>
              <a:rPr lang="en-US" dirty="0" smtClean="0"/>
              <a:t>Background</a:t>
            </a:r>
          </a:p>
          <a:p>
            <a:r>
              <a:rPr lang="en-US" dirty="0" smtClean="0"/>
              <a:t>Design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Evaluation</a:t>
            </a:r>
          </a:p>
          <a:p>
            <a:r>
              <a:rPr lang="en-US" dirty="0" smtClean="0"/>
              <a:t>Related work</a:t>
            </a:r>
          </a:p>
          <a:p>
            <a:r>
              <a:rPr lang="en-US" dirty="0" smtClean="0"/>
              <a:t>Concluding remarks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SIGCOMM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Methodology:  trace replay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SIGCOMM 2009</a:t>
            </a:r>
            <a:endParaRPr lang="en-US" dirty="0"/>
          </a:p>
        </p:txBody>
      </p:sp>
      <p:pic>
        <p:nvPicPr>
          <p:cNvPr id="9" name="Picture 5" descr="Halo 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1371600"/>
            <a:ext cx="1371600" cy="1371600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3156617" y="1524000"/>
            <a:ext cx="2830766" cy="1200329"/>
            <a:chOff x="3163671" y="3733800"/>
            <a:chExt cx="2830766" cy="1200329"/>
          </a:xfrm>
        </p:grpSpPr>
        <p:sp>
          <p:nvSpPr>
            <p:cNvPr id="8" name="TextBox 7"/>
            <p:cNvSpPr txBox="1"/>
            <p:nvPr/>
          </p:nvSpPr>
          <p:spPr>
            <a:xfrm>
              <a:off x="3163671" y="3733800"/>
              <a:ext cx="158248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dirty="0" smtClean="0">
                  <a:solidFill>
                    <a:srgbClr val="FF0000"/>
                  </a:solidFill>
                </a:rPr>
                <a:t>30</a:t>
              </a:r>
            </a:p>
            <a:p>
              <a:pPr algn="r"/>
              <a:r>
                <a:rPr lang="en-US" sz="2400" dirty="0" smtClean="0">
                  <a:solidFill>
                    <a:srgbClr val="FF0000"/>
                  </a:solidFill>
                </a:rPr>
                <a:t>3,500,000</a:t>
              </a:r>
              <a:endParaRPr lang="en-US" sz="2400" dirty="0" smtClean="0"/>
            </a:p>
            <a:p>
              <a:pPr algn="r"/>
              <a:r>
                <a:rPr lang="en-US" sz="2400" dirty="0" smtClean="0">
                  <a:solidFill>
                    <a:srgbClr val="FF0000"/>
                  </a:solidFill>
                </a:rPr>
                <a:t>50,000,000</a:t>
              </a:r>
              <a:endParaRPr lang="en-US" sz="2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18739" y="3733800"/>
              <a:ext cx="137569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days</a:t>
              </a:r>
            </a:p>
            <a:p>
              <a:r>
                <a:rPr lang="en-US" sz="2400" dirty="0" smtClean="0"/>
                <a:t>machines</a:t>
              </a:r>
            </a:p>
            <a:p>
              <a:r>
                <a:rPr lang="en-US" sz="2400" dirty="0" smtClean="0"/>
                <a:t>probes</a:t>
              </a:r>
              <a:endParaRPr lang="en-US" sz="24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172200" y="1600200"/>
            <a:ext cx="1600200" cy="1028222"/>
            <a:chOff x="533400" y="1600200"/>
            <a:chExt cx="1600200" cy="1028222"/>
          </a:xfrm>
        </p:grpSpPr>
        <p:pic>
          <p:nvPicPr>
            <p:cNvPr id="14" name="Content Placeholder 3" descr="XboxPicture.gif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3400" y="1600200"/>
              <a:ext cx="457200" cy="1028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Content Placeholder 3" descr="XboxPicture.gif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76400" y="1600200"/>
              <a:ext cx="457200" cy="1028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Freeform 15"/>
            <p:cNvSpPr/>
            <p:nvPr/>
          </p:nvSpPr>
          <p:spPr>
            <a:xfrm>
              <a:off x="1066801" y="1752600"/>
              <a:ext cx="609599" cy="232787"/>
            </a:xfrm>
            <a:custGeom>
              <a:avLst/>
              <a:gdLst>
                <a:gd name="connsiteX0" fmla="*/ 0 w 2532185"/>
                <a:gd name="connsiteY0" fmla="*/ 507442 h 537587"/>
                <a:gd name="connsiteX1" fmla="*/ 1195754 w 2532185"/>
                <a:gd name="connsiteY1" fmla="*/ 5024 h 537587"/>
                <a:gd name="connsiteX2" fmla="*/ 2532185 w 2532185"/>
                <a:gd name="connsiteY2" fmla="*/ 537587 h 537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32185" h="537587">
                  <a:moveTo>
                    <a:pt x="0" y="507442"/>
                  </a:moveTo>
                  <a:cubicBezTo>
                    <a:pt x="386861" y="253721"/>
                    <a:pt x="773723" y="0"/>
                    <a:pt x="1195754" y="5024"/>
                  </a:cubicBezTo>
                  <a:cubicBezTo>
                    <a:pt x="1617785" y="10048"/>
                    <a:pt x="2074985" y="273817"/>
                    <a:pt x="2532185" y="537587"/>
                  </a:cubicBezTo>
                </a:path>
              </a:pathLst>
            </a:cu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 rot="10800000">
              <a:off x="1049214" y="2053210"/>
              <a:ext cx="627186" cy="156590"/>
            </a:xfrm>
            <a:custGeom>
              <a:avLst/>
              <a:gdLst>
                <a:gd name="connsiteX0" fmla="*/ 0 w 2532185"/>
                <a:gd name="connsiteY0" fmla="*/ 507442 h 537587"/>
                <a:gd name="connsiteX1" fmla="*/ 1195754 w 2532185"/>
                <a:gd name="connsiteY1" fmla="*/ 5024 h 537587"/>
                <a:gd name="connsiteX2" fmla="*/ 2532185 w 2532185"/>
                <a:gd name="connsiteY2" fmla="*/ 537587 h 537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32185" h="537587">
                  <a:moveTo>
                    <a:pt x="0" y="507442"/>
                  </a:moveTo>
                  <a:cubicBezTo>
                    <a:pt x="386861" y="253721"/>
                    <a:pt x="773723" y="0"/>
                    <a:pt x="1195754" y="5024"/>
                  </a:cubicBezTo>
                  <a:cubicBezTo>
                    <a:pt x="1617785" y="10048"/>
                    <a:pt x="2074985" y="273817"/>
                    <a:pt x="2532185" y="537587"/>
                  </a:cubicBezTo>
                </a:path>
              </a:pathLst>
            </a:cu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 descr="map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95400" y="2971800"/>
            <a:ext cx="6801800" cy="325800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038600" y="1524000"/>
            <a:ext cx="6096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33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2057400" y="3810000"/>
            <a:ext cx="51816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Deduce parameters of predictors from a different training data set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Methodology:  trace replay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SIGCOMM 2009</a:t>
            </a: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1828800" y="2819400"/>
            <a:ext cx="1410964" cy="1409222"/>
            <a:chOff x="1828800" y="2819400"/>
            <a:chExt cx="1410964" cy="1409222"/>
          </a:xfrm>
        </p:grpSpPr>
        <p:sp>
          <p:nvSpPr>
            <p:cNvPr id="5" name="TextBox 4"/>
            <p:cNvSpPr txBox="1"/>
            <p:nvPr/>
          </p:nvSpPr>
          <p:spPr>
            <a:xfrm>
              <a:off x="1828800" y="2819400"/>
              <a:ext cx="14109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89.10.32.105</a:t>
              </a:r>
              <a:endParaRPr lang="en-US" dirty="0"/>
            </a:p>
          </p:txBody>
        </p:sp>
        <p:pic>
          <p:nvPicPr>
            <p:cNvPr id="8" name="Content Placeholder 3" descr="XboxPictur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6000" y="3200400"/>
              <a:ext cx="457200" cy="1028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" name="Group 24"/>
          <p:cNvGrpSpPr/>
          <p:nvPr/>
        </p:nvGrpSpPr>
        <p:grpSpPr>
          <a:xfrm>
            <a:off x="4191000" y="1600200"/>
            <a:ext cx="1752600" cy="4304822"/>
            <a:chOff x="4191000" y="1600200"/>
            <a:chExt cx="1752600" cy="4304822"/>
          </a:xfrm>
        </p:grpSpPr>
        <p:sp>
          <p:nvSpPr>
            <p:cNvPr id="6" name="TextBox 5"/>
            <p:cNvSpPr txBox="1"/>
            <p:nvPr/>
          </p:nvSpPr>
          <p:spPr>
            <a:xfrm>
              <a:off x="4191000" y="1905000"/>
              <a:ext cx="12939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5.19.102.34</a:t>
              </a:r>
              <a:endParaRPr lang="en-US" dirty="0"/>
            </a:p>
          </p:txBody>
        </p:sp>
        <p:pic>
          <p:nvPicPr>
            <p:cNvPr id="9" name="Content Placeholder 3" descr="XboxPictur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486400" y="1600200"/>
              <a:ext cx="457200" cy="1028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4191000" y="3010378"/>
              <a:ext cx="11769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102.90.1.9</a:t>
              </a:r>
              <a:endParaRPr lang="en-US" dirty="0"/>
            </a:p>
          </p:txBody>
        </p:sp>
        <p:pic>
          <p:nvPicPr>
            <p:cNvPr id="13" name="Content Placeholder 3" descr="XboxPictur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486400" y="2705578"/>
              <a:ext cx="457200" cy="1028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4191000" y="4077178"/>
              <a:ext cx="12939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65.65.65.65</a:t>
              </a:r>
              <a:endParaRPr lang="en-US" dirty="0"/>
            </a:p>
          </p:txBody>
        </p:sp>
        <p:pic>
          <p:nvPicPr>
            <p:cNvPr id="15" name="Content Placeholder 3" descr="XboxPictur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486400" y="3772378"/>
              <a:ext cx="457200" cy="1028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4191000" y="5181600"/>
              <a:ext cx="12298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3.141. 59.5</a:t>
              </a:r>
              <a:endParaRPr lang="en-US" dirty="0"/>
            </a:p>
          </p:txBody>
        </p:sp>
        <p:pic>
          <p:nvPicPr>
            <p:cNvPr id="17" name="Content Placeholder 3" descr="XboxPictur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486400" y="4876800"/>
              <a:ext cx="457200" cy="1028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" name="Group 25"/>
          <p:cNvGrpSpPr/>
          <p:nvPr/>
        </p:nvGrpSpPr>
        <p:grpSpPr>
          <a:xfrm>
            <a:off x="6096000" y="1905000"/>
            <a:ext cx="879020" cy="3505200"/>
            <a:chOff x="6096000" y="1905000"/>
            <a:chExt cx="879020" cy="3505200"/>
          </a:xfrm>
        </p:grpSpPr>
        <p:sp>
          <p:nvSpPr>
            <p:cNvPr id="18" name="TextBox 17"/>
            <p:cNvSpPr txBox="1"/>
            <p:nvPr/>
          </p:nvSpPr>
          <p:spPr>
            <a:xfrm>
              <a:off x="6096000" y="1905000"/>
              <a:ext cx="745717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87 ms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112283" y="2983468"/>
              <a:ext cx="745717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75 ms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096000" y="4050268"/>
              <a:ext cx="862737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108 ms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112283" y="5040868"/>
              <a:ext cx="862737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230 ms</a:t>
              </a:r>
              <a:endParaRPr lang="en-US" dirty="0"/>
            </a:p>
          </p:txBody>
        </p:sp>
      </p:grpSp>
      <p:pic>
        <p:nvPicPr>
          <p:cNvPr id="23" name="Picture 2" descr="http://www.metronetiq.com/archives/crystal%20ball/crystal-b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4267200"/>
            <a:ext cx="1676400" cy="2288286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2109063" y="4495800"/>
            <a:ext cx="862737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76 ms</a:t>
            </a:r>
          </a:p>
          <a:p>
            <a:pPr algn="ctr"/>
            <a:r>
              <a:rPr lang="en-US" dirty="0" smtClean="0"/>
              <a:t>102 ms</a:t>
            </a:r>
          </a:p>
          <a:p>
            <a:pPr algn="ctr"/>
            <a:r>
              <a:rPr lang="en-US" dirty="0" smtClean="0"/>
              <a:t>93 ms</a:t>
            </a:r>
          </a:p>
          <a:p>
            <a:pPr algn="ctr"/>
            <a:r>
              <a:rPr lang="en-US" dirty="0" smtClean="0"/>
              <a:t>301 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21999E-6 L -0.43143 0.2442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00" y="122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2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098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rgbClr val="C00000"/>
                </a:solidFill>
              </a:rPr>
              <a:t>Evaluation, part 1: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How far off are latency predictions?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SIGCOMM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888" y="1289536"/>
            <a:ext cx="7877175" cy="394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Absolute error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SIGCOMM 2009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901996" y="2740196"/>
            <a:ext cx="685800" cy="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105400" y="1600200"/>
            <a:ext cx="27432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52500" y="5257800"/>
            <a:ext cx="7239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Median:  </a:t>
            </a:r>
            <a:r>
              <a:rPr lang="en-US" sz="2400" dirty="0" err="1" smtClean="0"/>
              <a:t>Htrae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15 ms</a:t>
            </a:r>
            <a:r>
              <a:rPr lang="en-US" sz="2400" dirty="0" smtClean="0"/>
              <a:t>, </a:t>
            </a:r>
            <a:r>
              <a:rPr lang="en-US" sz="2400" dirty="0" err="1" smtClean="0"/>
              <a:t>Geolocation</a:t>
            </a:r>
            <a:r>
              <a:rPr lang="en-US" sz="2400" dirty="0" smtClean="0"/>
              <a:t> 24 ms, </a:t>
            </a:r>
            <a:r>
              <a:rPr lang="en-US" sz="2400" dirty="0" err="1" smtClean="0"/>
              <a:t>Pyxida</a:t>
            </a:r>
            <a:r>
              <a:rPr lang="en-US" sz="2400" dirty="0" smtClean="0"/>
              <a:t> 44 ms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476250" y="5786735"/>
            <a:ext cx="81915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95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</a:t>
            </a:r>
            <a:r>
              <a:rPr lang="en-US" sz="2400" dirty="0" err="1" smtClean="0"/>
              <a:t>quantile</a:t>
            </a:r>
            <a:r>
              <a:rPr lang="en-US" sz="2400" dirty="0" smtClean="0"/>
              <a:t>:  </a:t>
            </a:r>
            <a:r>
              <a:rPr lang="en-US" sz="2400" dirty="0" err="1" smtClean="0"/>
              <a:t>Htrae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138 ms</a:t>
            </a:r>
            <a:r>
              <a:rPr lang="en-US" sz="2400" dirty="0" smtClean="0"/>
              <a:t>, </a:t>
            </a:r>
            <a:r>
              <a:rPr lang="en-US" sz="2400" dirty="0" err="1" smtClean="0"/>
              <a:t>Geolocation</a:t>
            </a:r>
            <a:r>
              <a:rPr lang="en-US" sz="2400" dirty="0" smtClean="0"/>
              <a:t> 208 ms, </a:t>
            </a:r>
            <a:r>
              <a:rPr lang="en-US" sz="2400" dirty="0" err="1" smtClean="0"/>
              <a:t>Pyxida</a:t>
            </a:r>
            <a:r>
              <a:rPr lang="en-US" sz="2400" dirty="0" smtClean="0"/>
              <a:t> 244 ms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1371600" y="5562600"/>
            <a:ext cx="64008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Pyxida</a:t>
            </a:r>
            <a:r>
              <a:rPr lang="en-US" sz="2400" dirty="0" smtClean="0"/>
              <a:t> frequently has to guess due to lack of data</a:t>
            </a:r>
            <a:endParaRPr lang="en-US" sz="2400" dirty="0"/>
          </a:p>
        </p:txBody>
      </p:sp>
      <p:sp>
        <p:nvSpPr>
          <p:cNvPr id="10" name="Oval 9"/>
          <p:cNvSpPr/>
          <p:nvPr/>
        </p:nvSpPr>
        <p:spPr>
          <a:xfrm>
            <a:off x="4876800" y="1397238"/>
            <a:ext cx="3200400" cy="381000"/>
          </a:xfrm>
          <a:prstGeom prst="ellipse">
            <a:avLst/>
          </a:prstGeom>
          <a:solidFill>
            <a:schemeClr val="accent6">
              <a:alpha val="2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693492" y="2531692"/>
            <a:ext cx="1143000" cy="381000"/>
          </a:xfrm>
          <a:prstGeom prst="ellipse">
            <a:avLst/>
          </a:prstGeom>
          <a:solidFill>
            <a:schemeClr val="accent6">
              <a:alpha val="2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Callout 13"/>
          <p:cNvSpPr/>
          <p:nvPr/>
        </p:nvSpPr>
        <p:spPr>
          <a:xfrm>
            <a:off x="5410200" y="3810000"/>
            <a:ext cx="2438400" cy="1828800"/>
          </a:xfrm>
          <a:prstGeom prst="upArrowCallout">
            <a:avLst>
              <a:gd name="adj1" fmla="val 9615"/>
              <a:gd name="adj2" fmla="val 13462"/>
              <a:gd name="adj3" fmla="val 17857"/>
              <a:gd name="adj4" fmla="val 6497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The “Naïve” predictor always guesses the average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5" grpId="0" animBg="1"/>
      <p:bldP spid="10" grpId="0" animBg="1"/>
      <p:bldP spid="10" grpId="1" animBg="1"/>
      <p:bldP spid="12" grpId="0" animBg="1"/>
      <p:bldP spid="12" grpId="1" animBg="1"/>
      <p:bldP spid="14" grpId="0" animBg="1"/>
      <p:bldP spid="14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Waiting for information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SIGCOMM 2009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463" y="1620838"/>
            <a:ext cx="7583487" cy="362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098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rgbClr val="C00000"/>
                </a:solidFill>
              </a:rPr>
              <a:t>Evaluation, part 2: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How effective are predictors at finding the best server for a client?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SIGCOMM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4191000" y="4338935"/>
            <a:ext cx="1085554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132 ms</a:t>
            </a:r>
            <a:endParaRPr lang="en-US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5334000" y="4343400"/>
            <a:ext cx="1085554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100 ms</a:t>
            </a:r>
            <a:endParaRPr lang="en-US" sz="2400" dirty="0"/>
          </a:p>
        </p:txBody>
      </p:sp>
      <p:sp>
        <p:nvSpPr>
          <p:cNvPr id="41" name="Oval 40"/>
          <p:cNvSpPr/>
          <p:nvPr/>
        </p:nvSpPr>
        <p:spPr>
          <a:xfrm>
            <a:off x="3581400" y="5029200"/>
            <a:ext cx="2438400" cy="6858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</a:rPr>
              <a:t>t</a:t>
            </a:r>
            <a:r>
              <a:rPr lang="en-US" sz="2400" baseline="-25000" dirty="0" err="1" smtClean="0">
                <a:solidFill>
                  <a:srgbClr val="002060"/>
                </a:solidFill>
              </a:rPr>
              <a:t>chosen</a:t>
            </a:r>
            <a:r>
              <a:rPr lang="en-US" sz="2400" dirty="0" err="1" smtClean="0">
                <a:solidFill>
                  <a:srgbClr val="002060"/>
                </a:solidFill>
              </a:rPr>
              <a:t>-t</a:t>
            </a:r>
            <a:r>
              <a:rPr lang="en-US" sz="2400" baseline="-25000" dirty="0" err="1" smtClean="0">
                <a:solidFill>
                  <a:srgbClr val="002060"/>
                </a:solidFill>
              </a:rPr>
              <a:t>best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Best-server error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SIGCOMM 2009</a:t>
            </a:r>
            <a:endParaRPr lang="en-US" dirty="0"/>
          </a:p>
        </p:txBody>
      </p:sp>
      <p:pic>
        <p:nvPicPr>
          <p:cNvPr id="13" name="Picture 2" descr="http://www.metronetiq.com/archives/crystal%20ball/crystal-b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590942"/>
            <a:ext cx="1066800" cy="1456182"/>
          </a:xfrm>
          <a:prstGeom prst="rect">
            <a:avLst/>
          </a:prstGeom>
          <a:noFill/>
        </p:spPr>
      </p:pic>
      <p:pic>
        <p:nvPicPr>
          <p:cNvPr id="15" name="Content Placeholder 3" descr="XboxPicture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8484" y="1828800"/>
            <a:ext cx="46458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3125746" y="3200542"/>
            <a:ext cx="930063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76 ms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3048000" y="4343542"/>
            <a:ext cx="1085554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117 ms</a:t>
            </a:r>
            <a:endParaRPr lang="en-US" sz="2400" dirty="0"/>
          </a:p>
        </p:txBody>
      </p:sp>
      <p:pic>
        <p:nvPicPr>
          <p:cNvPr id="21" name="Content Placeholder 3" descr="XboxPicture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82730" y="1828800"/>
            <a:ext cx="46458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Group 24"/>
          <p:cNvGrpSpPr/>
          <p:nvPr/>
        </p:nvGrpSpPr>
        <p:grpSpPr>
          <a:xfrm>
            <a:off x="1524000" y="4343542"/>
            <a:ext cx="895980" cy="762142"/>
            <a:chOff x="5461277" y="2235247"/>
            <a:chExt cx="895980" cy="762142"/>
          </a:xfrm>
        </p:grpSpPr>
        <p:sp>
          <p:nvSpPr>
            <p:cNvPr id="26" name="Freeform 25"/>
            <p:cNvSpPr/>
            <p:nvPr/>
          </p:nvSpPr>
          <p:spPr>
            <a:xfrm>
              <a:off x="5486401" y="2235247"/>
              <a:ext cx="870856" cy="388050"/>
            </a:xfrm>
            <a:custGeom>
              <a:avLst/>
              <a:gdLst>
                <a:gd name="connsiteX0" fmla="*/ 0 w 2532185"/>
                <a:gd name="connsiteY0" fmla="*/ 507442 h 537587"/>
                <a:gd name="connsiteX1" fmla="*/ 1195754 w 2532185"/>
                <a:gd name="connsiteY1" fmla="*/ 5024 h 537587"/>
                <a:gd name="connsiteX2" fmla="*/ 2532185 w 2532185"/>
                <a:gd name="connsiteY2" fmla="*/ 537587 h 537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32185" h="537587">
                  <a:moveTo>
                    <a:pt x="0" y="507442"/>
                  </a:moveTo>
                  <a:cubicBezTo>
                    <a:pt x="386861" y="253721"/>
                    <a:pt x="773723" y="0"/>
                    <a:pt x="1195754" y="5024"/>
                  </a:cubicBezTo>
                  <a:cubicBezTo>
                    <a:pt x="1617785" y="10048"/>
                    <a:pt x="2074985" y="273817"/>
                    <a:pt x="2532185" y="537587"/>
                  </a:cubicBezTo>
                </a:path>
              </a:pathLst>
            </a:cu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 rot="10800000">
              <a:off x="5461277" y="2736357"/>
              <a:ext cx="895980" cy="261032"/>
            </a:xfrm>
            <a:custGeom>
              <a:avLst/>
              <a:gdLst>
                <a:gd name="connsiteX0" fmla="*/ 0 w 2532185"/>
                <a:gd name="connsiteY0" fmla="*/ 507442 h 537587"/>
                <a:gd name="connsiteX1" fmla="*/ 1195754 w 2532185"/>
                <a:gd name="connsiteY1" fmla="*/ 5024 h 537587"/>
                <a:gd name="connsiteX2" fmla="*/ 2532185 w 2532185"/>
                <a:gd name="connsiteY2" fmla="*/ 537587 h 537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32185" h="537587">
                  <a:moveTo>
                    <a:pt x="0" y="507442"/>
                  </a:moveTo>
                  <a:cubicBezTo>
                    <a:pt x="386861" y="253721"/>
                    <a:pt x="773723" y="0"/>
                    <a:pt x="1195754" y="5024"/>
                  </a:cubicBezTo>
                  <a:cubicBezTo>
                    <a:pt x="1617785" y="10048"/>
                    <a:pt x="2074985" y="273817"/>
                    <a:pt x="2532185" y="537587"/>
                  </a:cubicBezTo>
                </a:path>
              </a:pathLst>
            </a:cu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Content Placeholder 3" descr="XboxPicture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4484" y="1828800"/>
            <a:ext cx="46458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Content Placeholder 3" descr="XboxPicture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6830" y="1828800"/>
            <a:ext cx="46458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4249992" y="3200542"/>
            <a:ext cx="930063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33 ms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4172246" y="4343542"/>
            <a:ext cx="1085554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132 ms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5334000" y="3200542"/>
            <a:ext cx="1085554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108 ms</a:t>
            </a:r>
            <a:endParaRPr lang="en-US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5334000" y="4343542"/>
            <a:ext cx="1085554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100 ms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6496346" y="3200542"/>
            <a:ext cx="1085554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210 ms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6496346" y="4343542"/>
            <a:ext cx="1085554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213 ms</a:t>
            </a:r>
            <a:endParaRPr lang="en-US" sz="2400" dirty="0"/>
          </a:p>
        </p:txBody>
      </p:sp>
      <p:pic>
        <p:nvPicPr>
          <p:cNvPr id="39" name="Picture 40" descr="MCj0237940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1219200"/>
            <a:ext cx="1076325" cy="760412"/>
          </a:xfrm>
          <a:prstGeom prst="rect">
            <a:avLst/>
          </a:prstGeom>
          <a:noFill/>
        </p:spPr>
      </p:pic>
      <p:sp>
        <p:nvSpPr>
          <p:cNvPr id="40" name="5-Point Star 39"/>
          <p:cNvSpPr/>
          <p:nvPr/>
        </p:nvSpPr>
        <p:spPr>
          <a:xfrm>
            <a:off x="5562600" y="1295542"/>
            <a:ext cx="609600" cy="609600"/>
          </a:xfrm>
          <a:prstGeom prst="star5">
            <a:avLst/>
          </a:prstGeom>
          <a:solidFill>
            <a:srgbClr val="FFFF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3200400" y="5181884"/>
            <a:ext cx="3199402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Best-server error: 32 ms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2498E-6 L 0.00816 0.12237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61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024 L -0.11788 0.12214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7504E-6 L 0.00017 0.0886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1" grpId="0" animBg="1"/>
      <p:bldP spid="19" grpId="0" animBg="1"/>
      <p:bldP spid="30" grpId="0" animBg="1"/>
      <p:bldP spid="33" grpId="0" animBg="1"/>
      <p:bldP spid="33" grpId="1" animBg="1"/>
      <p:bldP spid="34" grpId="0" animBg="1"/>
      <p:bldP spid="34" grpId="1" animBg="1"/>
      <p:bldP spid="34" grpId="2" animBg="1"/>
      <p:bldP spid="35" grpId="0" animBg="1"/>
      <p:bldP spid="36" grpId="0" animBg="1"/>
      <p:bldP spid="36" grpId="1" animBg="1"/>
      <p:bldP spid="36" grpId="2" animBg="1"/>
      <p:bldP spid="36" grpId="3" animBg="1"/>
      <p:bldP spid="37" grpId="0" animBg="1"/>
      <p:bldP spid="38" grpId="0" animBg="1"/>
      <p:bldP spid="40" grpId="0" animBg="1"/>
      <p:bldP spid="40" grpId="1" animBg="1"/>
      <p:bldP spid="42" grpId="0" animBg="1"/>
      <p:bldP spid="42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888" y="1458913"/>
            <a:ext cx="7894637" cy="394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Best-server error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SIGCOMM 2009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447800" y="5257800"/>
            <a:ext cx="63246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Frequency of correct server choice:  </a:t>
            </a:r>
            <a:r>
              <a:rPr lang="en-US" sz="2400" dirty="0" err="1" smtClean="0"/>
              <a:t>Htrae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70%</a:t>
            </a:r>
            <a:r>
              <a:rPr lang="en-US" sz="2400" dirty="0" smtClean="0"/>
              <a:t>, </a:t>
            </a:r>
            <a:r>
              <a:rPr lang="en-US" sz="2400" dirty="0" err="1" smtClean="0"/>
              <a:t>Geolocation</a:t>
            </a:r>
            <a:r>
              <a:rPr lang="en-US" sz="2400" dirty="0" smtClean="0"/>
              <a:t> 61%, </a:t>
            </a:r>
            <a:r>
              <a:rPr lang="en-US" sz="2400" dirty="0" err="1" smtClean="0"/>
              <a:t>Pyxida</a:t>
            </a:r>
            <a:r>
              <a:rPr lang="en-US" sz="2400" dirty="0" smtClean="0"/>
              <a:t> 35%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457200" y="5410200"/>
            <a:ext cx="81915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95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</a:t>
            </a:r>
            <a:r>
              <a:rPr lang="en-US" sz="2400" dirty="0" err="1" smtClean="0"/>
              <a:t>quantile</a:t>
            </a:r>
            <a:r>
              <a:rPr lang="en-US" sz="2400" dirty="0" smtClean="0"/>
              <a:t>:  </a:t>
            </a:r>
            <a:r>
              <a:rPr lang="en-US" sz="2400" dirty="0" err="1" smtClean="0"/>
              <a:t>Htrae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46 ms</a:t>
            </a:r>
            <a:r>
              <a:rPr lang="en-US" sz="2400" dirty="0" smtClean="0"/>
              <a:t>, </a:t>
            </a:r>
            <a:r>
              <a:rPr lang="en-US" sz="2400" dirty="0" err="1" smtClean="0"/>
              <a:t>Geolocation</a:t>
            </a:r>
            <a:r>
              <a:rPr lang="en-US" sz="2400" dirty="0" smtClean="0"/>
              <a:t> 105 ms, </a:t>
            </a:r>
            <a:r>
              <a:rPr lang="en-US" sz="2400" dirty="0" err="1" smtClean="0"/>
              <a:t>Pyxida</a:t>
            </a:r>
            <a:r>
              <a:rPr lang="en-US" sz="2400" dirty="0" smtClean="0"/>
              <a:t> 183 ms</a:t>
            </a:r>
            <a:endParaRPr lang="en-US" sz="2400" dirty="0"/>
          </a:p>
        </p:txBody>
      </p:sp>
      <p:sp>
        <p:nvSpPr>
          <p:cNvPr id="7" name="Oval 6"/>
          <p:cNvSpPr/>
          <p:nvPr/>
        </p:nvSpPr>
        <p:spPr>
          <a:xfrm rot="5400000">
            <a:off x="723899" y="2628900"/>
            <a:ext cx="1524000" cy="381000"/>
          </a:xfrm>
          <a:prstGeom prst="ellipse">
            <a:avLst/>
          </a:prstGeom>
          <a:solidFill>
            <a:schemeClr val="accent6">
              <a:alpha val="2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987464" y="1498362"/>
            <a:ext cx="4038600" cy="381000"/>
          </a:xfrm>
          <a:prstGeom prst="ellipse">
            <a:avLst/>
          </a:prstGeom>
          <a:solidFill>
            <a:schemeClr val="accent6">
              <a:alpha val="2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7" grpId="0" animBg="1"/>
      <p:bldP spid="7" grpId="1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Latency prediction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SIGCOMM 2009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5867400" y="3086578"/>
            <a:ext cx="381000" cy="304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C:\Program Files\Microsoft Office\MEDIA\CAGCAT10\j028575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3036" y="3162778"/>
            <a:ext cx="1115964" cy="685800"/>
          </a:xfrm>
          <a:prstGeom prst="rect">
            <a:avLst/>
          </a:prstGeom>
          <a:noFill/>
        </p:spPr>
      </p:pic>
      <p:pic>
        <p:nvPicPr>
          <p:cNvPr id="1026" name="Picture 2" descr="C:\Program Files\Microsoft Office\MEDIA\CAGCAT10\j028575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8236" y="1752600"/>
            <a:ext cx="1115964" cy="685800"/>
          </a:xfrm>
          <a:prstGeom prst="rect">
            <a:avLst/>
          </a:prstGeom>
          <a:noFill/>
        </p:spPr>
      </p:pic>
      <p:sp>
        <p:nvSpPr>
          <p:cNvPr id="1027" name="Cloud"/>
          <p:cNvSpPr>
            <a:spLocks noChangeAspect="1" noEditPoints="1" noChangeArrowheads="1"/>
          </p:cNvSpPr>
          <p:nvPr/>
        </p:nvSpPr>
        <p:spPr bwMode="auto">
          <a:xfrm>
            <a:off x="3124200" y="1943578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743200" y="2248378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/>
          <p:nvPr/>
        </p:nvCxnSpPr>
        <p:spPr>
          <a:xfrm>
            <a:off x="2819400" y="2316144"/>
            <a:ext cx="381000" cy="304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http://lawrenceyong.files.wordpress.com/2008/06/hourglas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1512570"/>
            <a:ext cx="935560" cy="1411605"/>
          </a:xfrm>
          <a:prstGeom prst="rect">
            <a:avLst/>
          </a:prstGeom>
          <a:noFill/>
        </p:spPr>
      </p:pic>
      <p:sp>
        <p:nvSpPr>
          <p:cNvPr id="11" name="&quot;No&quot; Symbol 10"/>
          <p:cNvSpPr/>
          <p:nvPr/>
        </p:nvSpPr>
        <p:spPr>
          <a:xfrm>
            <a:off x="6172200" y="1447800"/>
            <a:ext cx="1600200" cy="1447800"/>
          </a:xfrm>
          <a:prstGeom prst="noSmoking">
            <a:avLst>
              <a:gd name="adj" fmla="val 819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6082" name="Picture 2" descr="http://www.metronetiq.com/archives/crystal%20ball/crystal-ba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3886200"/>
            <a:ext cx="1676400" cy="2288286"/>
          </a:xfrm>
          <a:prstGeom prst="rect">
            <a:avLst/>
          </a:prstGeom>
          <a:noFill/>
        </p:spPr>
      </p:pic>
      <p:grpSp>
        <p:nvGrpSpPr>
          <p:cNvPr id="48" name="Group 47"/>
          <p:cNvGrpSpPr/>
          <p:nvPr/>
        </p:nvGrpSpPr>
        <p:grpSpPr>
          <a:xfrm>
            <a:off x="1447800" y="3923822"/>
            <a:ext cx="7010400" cy="2362200"/>
            <a:chOff x="1447800" y="3923822"/>
            <a:chExt cx="7010400" cy="2362200"/>
          </a:xfrm>
        </p:grpSpPr>
        <p:pic>
          <p:nvPicPr>
            <p:cNvPr id="29" name="Content Placeholder 3" descr="XboxPicture.gif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781800" y="4000978"/>
              <a:ext cx="457200" cy="1028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Content Placeholder 3" descr="XboxPicture.gif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001000" y="5106356"/>
              <a:ext cx="457200" cy="1028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Content Placeholder 3" descr="XboxPicture.gif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362200" y="5257800"/>
              <a:ext cx="457200" cy="1028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Content Placeholder 3" descr="XboxPicture.gif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47800" y="3923822"/>
              <a:ext cx="457200" cy="1028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7" name="Group 46"/>
          <p:cNvGrpSpPr/>
          <p:nvPr/>
        </p:nvGrpSpPr>
        <p:grpSpPr>
          <a:xfrm>
            <a:off x="609600" y="3733800"/>
            <a:ext cx="7848600" cy="2667000"/>
            <a:chOff x="609600" y="3810000"/>
            <a:chExt cx="7848600" cy="2667000"/>
          </a:xfrm>
        </p:grpSpPr>
        <p:pic>
          <p:nvPicPr>
            <p:cNvPr id="15" name="Content Placeholder 3" descr="XboxPicture.gif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943600" y="5410200"/>
              <a:ext cx="457200" cy="1028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Content Placeholder 3" descr="XboxPicture.gif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162800" y="4077178"/>
              <a:ext cx="457200" cy="1028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Content Placeholder 3" descr="XboxPicture.gif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943600" y="4191000"/>
              <a:ext cx="457200" cy="1028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Content Placeholder 3" descr="XboxPicture.gif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162800" y="5296378"/>
              <a:ext cx="457200" cy="1028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Content Placeholder 3" descr="XboxPicture.gif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248400" y="5257800"/>
              <a:ext cx="457200" cy="1028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Content Placeholder 3" descr="XboxPicture.gif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467600" y="3924778"/>
              <a:ext cx="457200" cy="1028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Content Placeholder 3" descr="XboxPicture.gif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248400" y="4038600"/>
              <a:ext cx="457200" cy="1028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Content Placeholder 3" descr="XboxPicture.gif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467600" y="5143978"/>
              <a:ext cx="457200" cy="1028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Content Placeholder 3" descr="XboxPicture.gif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77000" y="5448778"/>
              <a:ext cx="457200" cy="1028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Content Placeholder 3" descr="XboxPicture.gif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96200" y="4115756"/>
              <a:ext cx="457200" cy="1028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Content Placeholder 3" descr="XboxPicture.gif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77000" y="4229578"/>
              <a:ext cx="457200" cy="1028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Content Placeholder 3" descr="XboxPicture.gif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96200" y="5334956"/>
              <a:ext cx="457200" cy="1028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Content Placeholder 3" descr="XboxPicture.gif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781800" y="5220178"/>
              <a:ext cx="457200" cy="1028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Content Placeholder 3" descr="XboxPicture.gif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001000" y="3887156"/>
              <a:ext cx="457200" cy="1028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Content Placeholder 3" descr="XboxPicture.gif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9600" y="5333044"/>
              <a:ext cx="457200" cy="1028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Content Placeholder 3" descr="XboxPicture.gif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28800" y="4000022"/>
              <a:ext cx="457200" cy="1028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Content Placeholder 3" descr="XboxPicture.gif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9600" y="4113844"/>
              <a:ext cx="457200" cy="1028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Content Placeholder 3" descr="XboxPicture.gif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28800" y="5219222"/>
              <a:ext cx="457200" cy="1028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Content Placeholder 3" descr="XboxPicture.gif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14400" y="5180644"/>
              <a:ext cx="457200" cy="1028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Content Placeholder 3" descr="XboxPicture.gif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33600" y="3847622"/>
              <a:ext cx="457200" cy="1028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Content Placeholder 3" descr="XboxPicture.gif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14400" y="3961444"/>
              <a:ext cx="457200" cy="1028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Content Placeholder 3" descr="XboxPicture.gif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33600" y="5066822"/>
              <a:ext cx="457200" cy="1028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Content Placeholder 3" descr="XboxPicture.gif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43000" y="5371622"/>
              <a:ext cx="457200" cy="1028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Content Placeholder 3" descr="XboxPicture.gif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362200" y="4038600"/>
              <a:ext cx="457200" cy="1028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Content Placeholder 3" descr="XboxPicture.gif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43000" y="4152422"/>
              <a:ext cx="457200" cy="1028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Content Placeholder 3" descr="XboxPicture.gif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47800" y="5143022"/>
              <a:ext cx="457200" cy="1028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Content Placeholder 3" descr="XboxPicture.gif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67000" y="3810000"/>
              <a:ext cx="457200" cy="1028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Content Placeholder 3" descr="XboxPicture.gif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67000" y="5029200"/>
              <a:ext cx="457200" cy="1028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9" name="5-Point Star 48"/>
          <p:cNvSpPr/>
          <p:nvPr/>
        </p:nvSpPr>
        <p:spPr>
          <a:xfrm>
            <a:off x="1219200" y="3429000"/>
            <a:ext cx="609600" cy="609600"/>
          </a:xfrm>
          <a:prstGeom prst="star5">
            <a:avLst/>
          </a:prstGeom>
          <a:solidFill>
            <a:srgbClr val="FFFF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0.00139 L 0.03958 0.04557 L 0.07483 0.07194 L 0.11771 0.07333 L 0.16823 0.06176 L 0.21215 0.12306 L 0.22431 0.09091 L 0.23628 0.01619 L 0.26597 0.03539 L 0.3066 0.09091 L 0.32309 0.09831 L 0.37691 0.15683 " pathEditMode="relative" rAng="0" ptsTypes="AAAAAAAAAAAA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00" y="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691 0.15683 L 0.32743 0.10409 L 0.30434 0.05575 L 0.27135 0.06454 L 0.24288 0.05135 L 0.20885 0.02938 L 0.17361 0.10687 L 0.11215 0.02799 L 0.06267 0.05135 L 0.04063 0.04696 L -0.00104 -0.00278 " pathEditMode="relative" rAng="0" ptsTypes="AAAAAAAAAAA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0" y="-8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460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11" grpId="0" animBg="1"/>
      <p:bldP spid="49" grpId="0" animBg="1"/>
      <p:bldP spid="49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CSE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752600"/>
            <a:ext cx="1266825" cy="952500"/>
          </a:xfrm>
          <a:prstGeom prst="rect">
            <a:avLst/>
          </a:prstGeom>
          <a:noFill/>
        </p:spPr>
      </p:pic>
      <p:pic>
        <p:nvPicPr>
          <p:cNvPr id="82" name="Picture 2" descr="http://www.maths.bris.ac.uk/~maarw/graphs/web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2316468"/>
            <a:ext cx="3886200" cy="477013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to deployed systems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SIGCOMM 2009</a:t>
            </a:r>
            <a:endParaRPr lang="en-US" dirty="0"/>
          </a:p>
        </p:txBody>
      </p:sp>
      <p:pic>
        <p:nvPicPr>
          <p:cNvPr id="8" name="Picture 2" descr="OASIS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1371600"/>
            <a:ext cx="2157132" cy="419100"/>
          </a:xfrm>
          <a:prstGeom prst="rect">
            <a:avLst/>
          </a:prstGeom>
          <a:noFill/>
        </p:spPr>
      </p:pic>
      <p:grpSp>
        <p:nvGrpSpPr>
          <p:cNvPr id="84" name="Group 83"/>
          <p:cNvGrpSpPr/>
          <p:nvPr/>
        </p:nvGrpSpPr>
        <p:grpSpPr>
          <a:xfrm>
            <a:off x="3390900" y="2971800"/>
            <a:ext cx="2971800" cy="2819400"/>
            <a:chOff x="0" y="-1219200"/>
            <a:chExt cx="2971800" cy="2819400"/>
          </a:xfrm>
        </p:grpSpPr>
        <p:cxnSp>
          <p:nvCxnSpPr>
            <p:cNvPr id="85" name="Straight Connector 84"/>
            <p:cNvCxnSpPr/>
            <p:nvPr/>
          </p:nvCxnSpPr>
          <p:spPr>
            <a:xfrm rot="10800000" flipV="1">
              <a:off x="609600" y="0"/>
              <a:ext cx="381000" cy="152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16200000" flipH="1">
              <a:off x="533400" y="-457200"/>
              <a:ext cx="762000" cy="152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990600" y="0"/>
              <a:ext cx="533400" cy="304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V="1">
              <a:off x="1828800" y="228600"/>
              <a:ext cx="609600" cy="304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 flipH="1" flipV="1">
              <a:off x="2362200" y="-76200"/>
              <a:ext cx="381000" cy="228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V="1">
              <a:off x="2552700" y="-266700"/>
              <a:ext cx="152400" cy="76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10800000">
              <a:off x="2667000" y="-152400"/>
              <a:ext cx="3048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16200000" flipV="1">
              <a:off x="2438400" y="228600"/>
              <a:ext cx="152400" cy="152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10800000" flipV="1">
              <a:off x="2590800" y="304800"/>
              <a:ext cx="304800" cy="76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16200000" flipV="1">
              <a:off x="1790700" y="571500"/>
              <a:ext cx="304800" cy="228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16200000" flipV="1">
              <a:off x="1943100" y="952500"/>
              <a:ext cx="381000" cy="152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5400000" flipH="1" flipV="1">
              <a:off x="1295400" y="0"/>
              <a:ext cx="533400" cy="76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16200000" flipV="1">
              <a:off x="1219200" y="-609600"/>
              <a:ext cx="457200" cy="304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flipV="1">
              <a:off x="1600200" y="-533400"/>
              <a:ext cx="457200" cy="304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5400000" flipH="1" flipV="1">
              <a:off x="723900" y="-1104900"/>
              <a:ext cx="457200" cy="228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10800000">
              <a:off x="2209800" y="1219200"/>
              <a:ext cx="304800" cy="76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5400000">
              <a:off x="1943100" y="1333500"/>
              <a:ext cx="381000" cy="152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>
              <a:off x="266700" y="190500"/>
              <a:ext cx="381000" cy="304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10800000">
              <a:off x="228600" y="152400"/>
              <a:ext cx="381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rot="16200000" flipH="1">
              <a:off x="304800" y="533400"/>
              <a:ext cx="152400" cy="152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5400000">
              <a:off x="76200" y="609600"/>
              <a:ext cx="304800" cy="152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10800000">
              <a:off x="0" y="533400"/>
              <a:ext cx="3048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1524000" y="304800"/>
              <a:ext cx="304800" cy="228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5400000" flipH="1" flipV="1">
              <a:off x="1181100" y="495300"/>
              <a:ext cx="533400" cy="152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10800000">
              <a:off x="1371600" y="838200"/>
              <a:ext cx="304800" cy="152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5400000" flipH="1" flipV="1">
              <a:off x="1143000" y="990600"/>
              <a:ext cx="381000" cy="76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rot="10800000">
              <a:off x="533400" y="-990600"/>
              <a:ext cx="304800" cy="228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rot="16200000" flipH="1">
              <a:off x="2590800" y="381000"/>
              <a:ext cx="152400" cy="152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TextBox 112"/>
          <p:cNvSpPr txBox="1"/>
          <p:nvPr/>
        </p:nvSpPr>
        <p:spPr>
          <a:xfrm>
            <a:off x="5181996" y="42788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grpSp>
        <p:nvGrpSpPr>
          <p:cNvPr id="114" name="Group 113"/>
          <p:cNvGrpSpPr/>
          <p:nvPr/>
        </p:nvGrpSpPr>
        <p:grpSpPr>
          <a:xfrm>
            <a:off x="3238500" y="2895600"/>
            <a:ext cx="3197286" cy="2883932"/>
            <a:chOff x="2895600" y="2209800"/>
            <a:chExt cx="3197286" cy="2883932"/>
          </a:xfrm>
        </p:grpSpPr>
        <p:sp>
          <p:nvSpPr>
            <p:cNvPr id="115" name="TextBox 114"/>
            <p:cNvSpPr txBox="1"/>
            <p:nvPr/>
          </p:nvSpPr>
          <p:spPr>
            <a:xfrm>
              <a:off x="3429000" y="259080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</a:t>
              </a:r>
              <a:endParaRPr lang="en-US" dirty="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3813114" y="22098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3962400" y="289560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12</a:t>
              </a:r>
              <a:endParaRPr lang="en-US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4419600" y="274320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</a:t>
              </a:r>
              <a:endParaRPr lang="en-US" dirty="0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4800600" y="3048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4572000" y="33528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9</a:t>
              </a:r>
              <a:endParaRPr lang="en-US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4077096" y="327660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14</a:t>
              </a:r>
              <a:endParaRPr lang="en-US" dirty="0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3581400" y="32766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3200400" y="32766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3508314" y="37454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2895600" y="36576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2895600" y="40502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3238896" y="4191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4114800" y="388620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11</a:t>
              </a:r>
              <a:endParaRPr lang="en-US" dirty="0"/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4534296" y="41264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4000896" y="4355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4953000" y="39624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5143896" y="43434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4800600" y="47244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5220096" y="47244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5337114" y="32882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5715000" y="3810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5638800" y="35168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5601096" y="29718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5791200" y="3048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</p:grpSp>
      <p:sp>
        <p:nvSpPr>
          <p:cNvPr id="140" name="Freeform 139"/>
          <p:cNvSpPr/>
          <p:nvPr/>
        </p:nvSpPr>
        <p:spPr>
          <a:xfrm>
            <a:off x="3940210" y="3207936"/>
            <a:ext cx="1959428" cy="2291024"/>
          </a:xfrm>
          <a:custGeom>
            <a:avLst/>
            <a:gdLst>
              <a:gd name="connsiteX0" fmla="*/ 0 w 1959428"/>
              <a:gd name="connsiteY0" fmla="*/ 0 h 2291024"/>
              <a:gd name="connsiteX1" fmla="*/ 271305 w 1959428"/>
              <a:gd name="connsiteY1" fmla="*/ 211016 h 2291024"/>
              <a:gd name="connsiteX2" fmla="*/ 462224 w 1959428"/>
              <a:gd name="connsiteY2" fmla="*/ 984739 h 2291024"/>
              <a:gd name="connsiteX3" fmla="*/ 974690 w 1959428"/>
              <a:gd name="connsiteY3" fmla="*/ 1296238 h 2291024"/>
              <a:gd name="connsiteX4" fmla="*/ 1286189 w 1959428"/>
              <a:gd name="connsiteY4" fmla="*/ 1537398 h 2291024"/>
              <a:gd name="connsiteX5" fmla="*/ 1507253 w 1959428"/>
              <a:gd name="connsiteY5" fmla="*/ 1828800 h 2291024"/>
              <a:gd name="connsiteX6" fmla="*/ 1678075 w 1959428"/>
              <a:gd name="connsiteY6" fmla="*/ 2210638 h 2291024"/>
              <a:gd name="connsiteX7" fmla="*/ 1959428 w 1959428"/>
              <a:gd name="connsiteY7" fmla="*/ 2291024 h 2291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59428" h="2291024">
                <a:moveTo>
                  <a:pt x="0" y="0"/>
                </a:moveTo>
                <a:lnTo>
                  <a:pt x="271305" y="211016"/>
                </a:lnTo>
                <a:lnTo>
                  <a:pt x="462224" y="984739"/>
                </a:lnTo>
                <a:lnTo>
                  <a:pt x="974690" y="1296238"/>
                </a:lnTo>
                <a:lnTo>
                  <a:pt x="1286189" y="1537398"/>
                </a:lnTo>
                <a:lnTo>
                  <a:pt x="1507253" y="1828800"/>
                </a:lnTo>
                <a:lnTo>
                  <a:pt x="1678075" y="2210638"/>
                </a:lnTo>
                <a:lnTo>
                  <a:pt x="1959428" y="2291024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TextBox 140"/>
          <p:cNvSpPr txBox="1"/>
          <p:nvPr/>
        </p:nvSpPr>
        <p:spPr>
          <a:xfrm>
            <a:off x="4994214" y="4343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grpSp>
        <p:nvGrpSpPr>
          <p:cNvPr id="142" name="Group 141"/>
          <p:cNvGrpSpPr/>
          <p:nvPr/>
        </p:nvGrpSpPr>
        <p:grpSpPr>
          <a:xfrm>
            <a:off x="3771900" y="3276600"/>
            <a:ext cx="2093408" cy="2502932"/>
            <a:chOff x="3429000" y="2590800"/>
            <a:chExt cx="2093408" cy="2502932"/>
          </a:xfrm>
        </p:grpSpPr>
        <p:sp>
          <p:nvSpPr>
            <p:cNvPr id="143" name="TextBox 142"/>
            <p:cNvSpPr txBox="1"/>
            <p:nvPr/>
          </p:nvSpPr>
          <p:spPr>
            <a:xfrm>
              <a:off x="3429000" y="259080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10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3962400" y="289560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12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4077096" y="327660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14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4953000" y="39624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6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5144522" y="434502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5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5220722" y="47244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4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4648200" y="36576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5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pic>
        <p:nvPicPr>
          <p:cNvPr id="150" name="Picture 2" descr="C:\Program Files\Microsoft Office\MEDIA\CAGCAT10\j0285750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13136" y="2514600"/>
            <a:ext cx="1115964" cy="685800"/>
          </a:xfrm>
          <a:prstGeom prst="rect">
            <a:avLst/>
          </a:prstGeom>
          <a:noFill/>
        </p:spPr>
      </p:pic>
      <p:pic>
        <p:nvPicPr>
          <p:cNvPr id="151" name="Picture 2" descr="C:\Program Files\Microsoft Office\MEDIA\CAGCAT10\j0285750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29300" y="5181600"/>
            <a:ext cx="1115964" cy="685800"/>
          </a:xfrm>
          <a:prstGeom prst="rect">
            <a:avLst/>
          </a:prstGeom>
          <a:noFill/>
        </p:spPr>
      </p:pic>
      <p:sp>
        <p:nvSpPr>
          <p:cNvPr id="152" name="TextBox 151"/>
          <p:cNvSpPr txBox="1"/>
          <p:nvPr/>
        </p:nvSpPr>
        <p:spPr>
          <a:xfrm>
            <a:off x="3034026" y="1981200"/>
            <a:ext cx="4662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iPlane</a:t>
            </a:r>
            <a:r>
              <a:rPr lang="en-US" sz="2400" dirty="0" smtClean="0"/>
              <a:t> – Internet topology modeling</a:t>
            </a:r>
            <a:endParaRPr lang="en-US" sz="2400" dirty="0"/>
          </a:p>
        </p:txBody>
      </p:sp>
      <p:sp>
        <p:nvSpPr>
          <p:cNvPr id="153" name="TextBox 152"/>
          <p:cNvSpPr txBox="1"/>
          <p:nvPr/>
        </p:nvSpPr>
        <p:spPr>
          <a:xfrm>
            <a:off x="3505200" y="1371600"/>
            <a:ext cx="4530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– </a:t>
            </a:r>
            <a:r>
              <a:rPr lang="en-US" sz="2400" dirty="0" err="1" smtClean="0"/>
              <a:t>geolocation</a:t>
            </a:r>
            <a:r>
              <a:rPr lang="en-US" sz="2400" dirty="0" smtClean="0"/>
              <a:t> to find closest server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3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3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40" grpId="0" animBg="1"/>
      <p:bldP spid="14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to deployed systems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SIGCOMM 2009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981200" y="5481935"/>
            <a:ext cx="51816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Deployed systems have to guess a lot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288" y="1617663"/>
            <a:ext cx="7589837" cy="362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113" y="1611313"/>
            <a:ext cx="7596187" cy="364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to deployed systems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SIGCOMM 2009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05000" y="5410200"/>
            <a:ext cx="57912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iPlane</a:t>
            </a:r>
            <a:r>
              <a:rPr lang="en-US" sz="2400" dirty="0" smtClean="0"/>
              <a:t> suffers from lack of node-specific data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438400" y="2971800"/>
            <a:ext cx="4191000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Only considering address pairs </a:t>
            </a:r>
            <a:r>
              <a:rPr lang="en-US" sz="2400" dirty="0" err="1" smtClean="0"/>
              <a:t>iPlane</a:t>
            </a:r>
            <a:r>
              <a:rPr lang="en-US" sz="2400" dirty="0" smtClean="0"/>
              <a:t> makes a prediction for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288" y="1614488"/>
            <a:ext cx="7589837" cy="363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to deployed systems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SIGCOMM 2009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19200" y="5410200"/>
            <a:ext cx="70866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Geolocation</a:t>
            </a:r>
            <a:r>
              <a:rPr lang="en-US" sz="2400" dirty="0" smtClean="0"/>
              <a:t> + NCS is better than straight </a:t>
            </a:r>
            <a:r>
              <a:rPr lang="en-US" sz="2400" dirty="0" err="1" smtClean="0"/>
              <a:t>geolocation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438400" y="2971800"/>
            <a:ext cx="4191000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Only considering address pairs OASIS makes a prediction for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098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rgbClr val="C00000"/>
                </a:solidFill>
              </a:rPr>
              <a:t>Evaluation, part 3:</a:t>
            </a:r>
            <a:br>
              <a:rPr lang="en-US" u="sng" dirty="0" smtClean="0">
                <a:solidFill>
                  <a:srgbClr val="C00000"/>
                </a:solidFill>
              </a:rPr>
            </a:br>
            <a:r>
              <a:rPr lang="en-US" dirty="0" smtClean="0"/>
              <a:t>How effective are predictors at</a:t>
            </a:r>
            <a:br>
              <a:rPr lang="en-US" dirty="0" smtClean="0"/>
            </a:br>
            <a:r>
              <a:rPr lang="en-US" dirty="0" smtClean="0"/>
              <a:t>client-server game matchmaking?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SIGCOMM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Limited probing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SIGCOMM 2009</a:t>
            </a:r>
            <a:endParaRPr lang="en-US" dirty="0"/>
          </a:p>
        </p:txBody>
      </p:sp>
      <p:pic>
        <p:nvPicPr>
          <p:cNvPr id="5" name="Picture 2" descr="http://www.metronetiq.com/archives/crystal%20ball/crystal-b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438400"/>
            <a:ext cx="1676400" cy="2288286"/>
          </a:xfrm>
          <a:prstGeom prst="rect">
            <a:avLst/>
          </a:prstGeom>
          <a:noFill/>
        </p:spPr>
      </p:pic>
      <p:grpSp>
        <p:nvGrpSpPr>
          <p:cNvPr id="6" name="Group 5"/>
          <p:cNvGrpSpPr/>
          <p:nvPr/>
        </p:nvGrpSpPr>
        <p:grpSpPr>
          <a:xfrm>
            <a:off x="1447800" y="2476022"/>
            <a:ext cx="7010400" cy="2362200"/>
            <a:chOff x="1447800" y="3923822"/>
            <a:chExt cx="7010400" cy="2362200"/>
          </a:xfrm>
        </p:grpSpPr>
        <p:pic>
          <p:nvPicPr>
            <p:cNvPr id="7" name="Content Placeholder 3" descr="XboxPictur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81800" y="4000978"/>
              <a:ext cx="457200" cy="1028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Content Placeholder 3" descr="XboxPictur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01000" y="5106356"/>
              <a:ext cx="457200" cy="1028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Content Placeholder 3" descr="XboxPictur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62200" y="5257800"/>
              <a:ext cx="457200" cy="1028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Content Placeholder 3" descr="XboxPictur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47800" y="3923822"/>
              <a:ext cx="457200" cy="1028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4" name="Content Placeholder 3" descr="XboxPicture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667000"/>
            <a:ext cx="457200" cy="102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Content Placeholder 3" descr="XboxPicture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809044"/>
            <a:ext cx="457200" cy="102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" name="Group 70"/>
          <p:cNvGrpSpPr/>
          <p:nvPr/>
        </p:nvGrpSpPr>
        <p:grpSpPr>
          <a:xfrm>
            <a:off x="533400" y="2286000"/>
            <a:ext cx="7848600" cy="2667000"/>
            <a:chOff x="533400" y="4343400"/>
            <a:chExt cx="7848600" cy="2667000"/>
          </a:xfrm>
        </p:grpSpPr>
        <p:pic>
          <p:nvPicPr>
            <p:cNvPr id="42" name="Content Placeholder 3" descr="XboxPictur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67400" y="5943600"/>
              <a:ext cx="457200" cy="1028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Content Placeholder 3" descr="XboxPictur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86600" y="4610578"/>
              <a:ext cx="457200" cy="1028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Content Placeholder 3" descr="XboxPictur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86600" y="5829778"/>
              <a:ext cx="457200" cy="1028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Content Placeholder 3" descr="XboxPictur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72200" y="5791200"/>
              <a:ext cx="457200" cy="1028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Content Placeholder 3" descr="XboxPictur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91400" y="4458178"/>
              <a:ext cx="457200" cy="1028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Content Placeholder 3" descr="XboxPictur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72200" y="4572000"/>
              <a:ext cx="457200" cy="1028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Content Placeholder 3" descr="XboxPictur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91400" y="5677378"/>
              <a:ext cx="457200" cy="1028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" name="Content Placeholder 3" descr="XboxPictur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00800" y="5982178"/>
              <a:ext cx="457200" cy="1028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" name="Content Placeholder 3" descr="XboxPictur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00" y="4649156"/>
              <a:ext cx="457200" cy="1028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" name="Content Placeholder 3" descr="XboxPictur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00800" y="4762978"/>
              <a:ext cx="457200" cy="1028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Content Placeholder 3" descr="XboxPictur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00" y="5868356"/>
              <a:ext cx="457200" cy="1028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" name="Content Placeholder 3" descr="XboxPictur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05600" y="5753578"/>
              <a:ext cx="457200" cy="1028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Content Placeholder 3" descr="XboxPictur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24800" y="4420556"/>
              <a:ext cx="457200" cy="1028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Content Placeholder 3" descr="XboxPictur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52600" y="4533422"/>
              <a:ext cx="457200" cy="1028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" name="Content Placeholder 3" descr="XboxPictur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3400" y="4647244"/>
              <a:ext cx="457200" cy="1028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" name="Content Placeholder 3" descr="XboxPictur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52600" y="5752622"/>
              <a:ext cx="457200" cy="1028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" name="Content Placeholder 3" descr="XboxPictur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8200" y="5714044"/>
              <a:ext cx="457200" cy="1028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" name="Content Placeholder 3" descr="XboxPictur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57400" y="4381022"/>
              <a:ext cx="457200" cy="1028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" name="Content Placeholder 3" descr="XboxPictur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8200" y="4494844"/>
              <a:ext cx="457200" cy="1028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" name="Content Placeholder 3" descr="XboxPictur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57400" y="5600222"/>
              <a:ext cx="457200" cy="1028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" name="Content Placeholder 3" descr="XboxPictur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66800" y="5905022"/>
              <a:ext cx="457200" cy="1028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" name="Content Placeholder 3" descr="XboxPictur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0" y="4572000"/>
              <a:ext cx="457200" cy="1028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" name="Content Placeholder 3" descr="XboxPictur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66800" y="4685822"/>
              <a:ext cx="457200" cy="1028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" name="Content Placeholder 3" descr="XboxPictur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71600" y="5676422"/>
              <a:ext cx="457200" cy="1028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" name="Content Placeholder 3" descr="XboxPictur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90800" y="4343400"/>
              <a:ext cx="457200" cy="1028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" name="Content Placeholder 3" descr="XboxPictur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90800" y="5562600"/>
              <a:ext cx="457200" cy="1028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0" name="Picture 40" descr="MCj0237940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905000"/>
            <a:ext cx="1076325" cy="760412"/>
          </a:xfrm>
          <a:prstGeom prst="rect">
            <a:avLst/>
          </a:prstGeom>
          <a:noFill/>
        </p:spPr>
      </p:pic>
      <p:sp>
        <p:nvSpPr>
          <p:cNvPr id="40" name="5-Point Star 39"/>
          <p:cNvSpPr/>
          <p:nvPr/>
        </p:nvSpPr>
        <p:spPr>
          <a:xfrm>
            <a:off x="7848600" y="1981200"/>
            <a:ext cx="609600" cy="609600"/>
          </a:xfrm>
          <a:prstGeom prst="star5">
            <a:avLst/>
          </a:prstGeom>
          <a:solidFill>
            <a:srgbClr val="FFFF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Limited probing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SIGCOMM 2009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28700" y="5238750"/>
            <a:ext cx="70866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Htrae</a:t>
            </a:r>
            <a:r>
              <a:rPr lang="en-US" sz="2400" dirty="0" smtClean="0"/>
              <a:t> much better than random, which is used today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504950" y="5253335"/>
            <a:ext cx="61341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Htrae</a:t>
            </a:r>
            <a:r>
              <a:rPr lang="en-US" sz="2400" dirty="0" smtClean="0"/>
              <a:t> also better than </a:t>
            </a:r>
            <a:r>
              <a:rPr lang="en-US" sz="2400" dirty="0" err="1" smtClean="0"/>
              <a:t>Pyxida</a:t>
            </a:r>
            <a:r>
              <a:rPr lang="en-US" sz="2400" dirty="0" smtClean="0"/>
              <a:t> and </a:t>
            </a:r>
            <a:r>
              <a:rPr lang="en-US" sz="2400" dirty="0" err="1" smtClean="0"/>
              <a:t>geolocation</a:t>
            </a:r>
            <a:endParaRPr lang="en-U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288" y="1401763"/>
            <a:ext cx="7589837" cy="362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63" y="1236663"/>
            <a:ext cx="8682037" cy="394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Limited probing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SIGCOMM 2009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5257800"/>
            <a:ext cx="76200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Geolocation</a:t>
            </a:r>
            <a:r>
              <a:rPr lang="en-US" sz="2400" dirty="0" smtClean="0"/>
              <a:t> is almost as good as </a:t>
            </a:r>
            <a:r>
              <a:rPr lang="en-US" sz="2400" dirty="0" err="1" smtClean="0"/>
              <a:t>Htrae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overall</a:t>
            </a:r>
            <a:r>
              <a:rPr lang="en-US" sz="2400" dirty="0" smtClean="0"/>
              <a:t>, but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at least 50% more </a:t>
            </a:r>
            <a:r>
              <a:rPr lang="en-US" sz="2400" dirty="0" smtClean="0"/>
              <a:t>users experience consistently bad results</a:t>
            </a:r>
            <a:endParaRPr lang="en-US" sz="2400" dirty="0"/>
          </a:p>
        </p:txBody>
      </p:sp>
      <p:sp>
        <p:nvSpPr>
          <p:cNvPr id="10" name="Oval 9"/>
          <p:cNvSpPr/>
          <p:nvPr/>
        </p:nvSpPr>
        <p:spPr>
          <a:xfrm rot="5400000">
            <a:off x="609600" y="2209800"/>
            <a:ext cx="1752600" cy="381000"/>
          </a:xfrm>
          <a:prstGeom prst="ellipse">
            <a:avLst/>
          </a:prstGeom>
          <a:solidFill>
            <a:schemeClr val="accent6">
              <a:alpha val="2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5400000">
            <a:off x="2911512" y="3429000"/>
            <a:ext cx="685800" cy="381000"/>
          </a:xfrm>
          <a:prstGeom prst="ellipse">
            <a:avLst/>
          </a:prstGeom>
          <a:solidFill>
            <a:schemeClr val="accent6">
              <a:alpha val="2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0" grpId="1" animBg="1"/>
      <p:bldP spid="11" grpId="0" animBg="1"/>
      <p:bldP spid="11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SIGCOMM 2009</a:t>
            </a:r>
            <a:endParaRPr lang="en-US" dirty="0"/>
          </a:p>
        </p:txBody>
      </p:sp>
      <p:pic>
        <p:nvPicPr>
          <p:cNvPr id="5" name="Picture 4" descr="wdc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93982"/>
            <a:ext cx="9144000" cy="33066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5410200"/>
            <a:ext cx="75438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Errors in </a:t>
            </a:r>
            <a:r>
              <a:rPr lang="en-US" sz="2400" dirty="0" err="1" smtClean="0"/>
              <a:t>geolocation</a:t>
            </a:r>
            <a:r>
              <a:rPr lang="en-US" sz="2400" dirty="0" smtClean="0"/>
              <a:t> are corrected by the NCS component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Overview</a:t>
            </a:r>
          </a:p>
          <a:p>
            <a:r>
              <a:rPr lang="en-US" dirty="0" smtClean="0"/>
              <a:t>Background</a:t>
            </a:r>
          </a:p>
          <a:p>
            <a:r>
              <a:rPr lang="en-US" dirty="0" smtClean="0"/>
              <a:t>Design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Related work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Concluding remarks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SIGCOMM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Extensive matchmaking trace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SIGCOMM 2009</a:t>
            </a:r>
            <a:endParaRPr lang="en-US" dirty="0"/>
          </a:p>
        </p:txBody>
      </p:sp>
      <p:pic>
        <p:nvPicPr>
          <p:cNvPr id="9" name="Picture 5" descr="Halo 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1371600"/>
            <a:ext cx="1371600" cy="1371600"/>
          </a:xfrm>
          <a:prstGeom prst="rect">
            <a:avLst/>
          </a:prstGeom>
          <a:noFill/>
        </p:spPr>
      </p:pic>
      <p:grpSp>
        <p:nvGrpSpPr>
          <p:cNvPr id="3" name="Group 12"/>
          <p:cNvGrpSpPr/>
          <p:nvPr/>
        </p:nvGrpSpPr>
        <p:grpSpPr>
          <a:xfrm>
            <a:off x="3156617" y="1524000"/>
            <a:ext cx="2830766" cy="1200329"/>
            <a:chOff x="3163671" y="3733800"/>
            <a:chExt cx="2830766" cy="1200329"/>
          </a:xfrm>
        </p:grpSpPr>
        <p:sp>
          <p:nvSpPr>
            <p:cNvPr id="8" name="TextBox 7"/>
            <p:cNvSpPr txBox="1"/>
            <p:nvPr/>
          </p:nvSpPr>
          <p:spPr>
            <a:xfrm>
              <a:off x="3163671" y="3733800"/>
              <a:ext cx="158248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dirty="0" smtClean="0">
                  <a:solidFill>
                    <a:srgbClr val="FF0000"/>
                  </a:solidFill>
                </a:rPr>
                <a:t>30</a:t>
              </a:r>
            </a:p>
            <a:p>
              <a:pPr algn="r"/>
              <a:r>
                <a:rPr lang="en-US" sz="2400" dirty="0" smtClean="0">
                  <a:solidFill>
                    <a:srgbClr val="FF0000"/>
                  </a:solidFill>
                </a:rPr>
                <a:t>3,500,000</a:t>
              </a:r>
              <a:endParaRPr lang="en-US" sz="2400" dirty="0" smtClean="0"/>
            </a:p>
            <a:p>
              <a:pPr algn="r"/>
              <a:r>
                <a:rPr lang="en-US" sz="2400" dirty="0" smtClean="0">
                  <a:solidFill>
                    <a:srgbClr val="FF0000"/>
                  </a:solidFill>
                </a:rPr>
                <a:t>50,000,000</a:t>
              </a:r>
              <a:endParaRPr lang="en-US" sz="2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18739" y="3733800"/>
              <a:ext cx="137569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days</a:t>
              </a:r>
            </a:p>
            <a:p>
              <a:r>
                <a:rPr lang="en-US" sz="2400" dirty="0" smtClean="0"/>
                <a:t>machines</a:t>
              </a:r>
            </a:p>
            <a:p>
              <a:r>
                <a:rPr lang="en-US" sz="2400" dirty="0" smtClean="0"/>
                <a:t>probes</a:t>
              </a:r>
              <a:endParaRPr lang="en-US" sz="2400" dirty="0"/>
            </a:p>
          </p:txBody>
        </p:sp>
      </p:grpSp>
      <p:grpSp>
        <p:nvGrpSpPr>
          <p:cNvPr id="5" name="Group 18"/>
          <p:cNvGrpSpPr/>
          <p:nvPr/>
        </p:nvGrpSpPr>
        <p:grpSpPr>
          <a:xfrm>
            <a:off x="6172200" y="1600200"/>
            <a:ext cx="1600200" cy="1028222"/>
            <a:chOff x="533400" y="1600200"/>
            <a:chExt cx="1600200" cy="1028222"/>
          </a:xfrm>
        </p:grpSpPr>
        <p:pic>
          <p:nvPicPr>
            <p:cNvPr id="14" name="Content Placeholder 3" descr="XboxPicture.gif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3400" y="1600200"/>
              <a:ext cx="457200" cy="1028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Content Placeholder 3" descr="XboxPicture.gif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76400" y="1600200"/>
              <a:ext cx="457200" cy="1028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Freeform 15"/>
            <p:cNvSpPr/>
            <p:nvPr/>
          </p:nvSpPr>
          <p:spPr>
            <a:xfrm>
              <a:off x="1066801" y="1752600"/>
              <a:ext cx="609599" cy="232787"/>
            </a:xfrm>
            <a:custGeom>
              <a:avLst/>
              <a:gdLst>
                <a:gd name="connsiteX0" fmla="*/ 0 w 2532185"/>
                <a:gd name="connsiteY0" fmla="*/ 507442 h 537587"/>
                <a:gd name="connsiteX1" fmla="*/ 1195754 w 2532185"/>
                <a:gd name="connsiteY1" fmla="*/ 5024 h 537587"/>
                <a:gd name="connsiteX2" fmla="*/ 2532185 w 2532185"/>
                <a:gd name="connsiteY2" fmla="*/ 537587 h 537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32185" h="537587">
                  <a:moveTo>
                    <a:pt x="0" y="507442"/>
                  </a:moveTo>
                  <a:cubicBezTo>
                    <a:pt x="386861" y="253721"/>
                    <a:pt x="773723" y="0"/>
                    <a:pt x="1195754" y="5024"/>
                  </a:cubicBezTo>
                  <a:cubicBezTo>
                    <a:pt x="1617785" y="10048"/>
                    <a:pt x="2074985" y="273817"/>
                    <a:pt x="2532185" y="537587"/>
                  </a:cubicBezTo>
                </a:path>
              </a:pathLst>
            </a:cu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 rot="10800000">
              <a:off x="1049214" y="2053210"/>
              <a:ext cx="627186" cy="156590"/>
            </a:xfrm>
            <a:custGeom>
              <a:avLst/>
              <a:gdLst>
                <a:gd name="connsiteX0" fmla="*/ 0 w 2532185"/>
                <a:gd name="connsiteY0" fmla="*/ 507442 h 537587"/>
                <a:gd name="connsiteX1" fmla="*/ 1195754 w 2532185"/>
                <a:gd name="connsiteY1" fmla="*/ 5024 h 537587"/>
                <a:gd name="connsiteX2" fmla="*/ 2532185 w 2532185"/>
                <a:gd name="connsiteY2" fmla="*/ 537587 h 537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32185" h="537587">
                  <a:moveTo>
                    <a:pt x="0" y="507442"/>
                  </a:moveTo>
                  <a:cubicBezTo>
                    <a:pt x="386861" y="253721"/>
                    <a:pt x="773723" y="0"/>
                    <a:pt x="1195754" y="5024"/>
                  </a:cubicBezTo>
                  <a:cubicBezTo>
                    <a:pt x="1617785" y="10048"/>
                    <a:pt x="2074985" y="273817"/>
                    <a:pt x="2532185" y="537587"/>
                  </a:cubicBezTo>
                </a:path>
              </a:pathLst>
            </a:cu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 descr="map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23000" y="2971800"/>
            <a:ext cx="6801800" cy="3258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Network coordinate systems</a:t>
            </a:r>
          </a:p>
          <a:p>
            <a:pPr lvl="1"/>
            <a:r>
              <a:rPr lang="en-US" dirty="0" smtClean="0"/>
              <a:t>Landmark-based:  GNP [Ng and Zhang 2003], Lighthouse [</a:t>
            </a:r>
            <a:r>
              <a:rPr lang="en-US" dirty="0" err="1" smtClean="0"/>
              <a:t>Pias</a:t>
            </a:r>
            <a:r>
              <a:rPr lang="en-US" dirty="0" smtClean="0"/>
              <a:t> et al. 2003], PIC [Costa et al. 2004], ICS [Lim et al. 2005], virtual landmarks [Tang and </a:t>
            </a:r>
            <a:r>
              <a:rPr lang="en-US" dirty="0" err="1" smtClean="0"/>
              <a:t>Crovella</a:t>
            </a:r>
            <a:r>
              <a:rPr lang="en-US" dirty="0" smtClean="0"/>
              <a:t> 2003]</a:t>
            </a:r>
          </a:p>
          <a:p>
            <a:pPr lvl="1"/>
            <a:r>
              <a:rPr lang="en-US" dirty="0" smtClean="0"/>
              <a:t>Decentralized:  Vivaldi [Dabek et al. 2004], </a:t>
            </a:r>
            <a:r>
              <a:rPr lang="en-US" dirty="0" err="1" smtClean="0"/>
              <a:t>Pyxida</a:t>
            </a:r>
            <a:r>
              <a:rPr lang="en-US" dirty="0" smtClean="0"/>
              <a:t> [Ledlie et al. 2007], Hyperbolic Vivaldi [</a:t>
            </a:r>
            <a:r>
              <a:rPr lang="en-US" dirty="0" err="1" smtClean="0"/>
              <a:t>Lumezanu</a:t>
            </a:r>
            <a:r>
              <a:rPr lang="en-US" dirty="0" smtClean="0"/>
              <a:t> and Spring 2008]</a:t>
            </a:r>
          </a:p>
          <a:p>
            <a:pPr lvl="1"/>
            <a:r>
              <a:rPr lang="en-US" dirty="0" smtClean="0"/>
              <a:t>Some tried spherical coordinates and found them to not work well; they work for us due to geographic bootstrapping</a:t>
            </a:r>
          </a:p>
          <a:p>
            <a:r>
              <a:rPr lang="en-US" dirty="0" err="1" smtClean="0"/>
              <a:t>Geolocation</a:t>
            </a:r>
            <a:r>
              <a:rPr lang="en-US" dirty="0" smtClean="0"/>
              <a:t>:  </a:t>
            </a:r>
            <a:r>
              <a:rPr lang="en-US" dirty="0" err="1" smtClean="0"/>
              <a:t>NetGeo</a:t>
            </a:r>
            <a:r>
              <a:rPr lang="en-US" dirty="0" smtClean="0"/>
              <a:t> [Moore et al. 2000], IP2Geo [Padmanabhan and Subramanian 2001], OASIS [Freedman et al. 2006]</a:t>
            </a:r>
          </a:p>
          <a:p>
            <a:r>
              <a:rPr lang="en-US" dirty="0" smtClean="0"/>
              <a:t>Graph representation of the Internet:  </a:t>
            </a:r>
            <a:r>
              <a:rPr lang="en-US" dirty="0" err="1" smtClean="0"/>
              <a:t>IDMaps</a:t>
            </a:r>
            <a:r>
              <a:rPr lang="en-US" dirty="0" smtClean="0"/>
              <a:t> [Francis et al. 2001], clustered tracers [</a:t>
            </a:r>
            <a:r>
              <a:rPr lang="en-US" dirty="0" err="1" smtClean="0"/>
              <a:t>Theilmann</a:t>
            </a:r>
            <a:r>
              <a:rPr lang="en-US" dirty="0" smtClean="0"/>
              <a:t> and Rommel 2000], </a:t>
            </a:r>
            <a:r>
              <a:rPr lang="en-US" dirty="0" err="1" smtClean="0"/>
              <a:t>iPlane</a:t>
            </a:r>
            <a:r>
              <a:rPr lang="en-US" dirty="0" smtClean="0"/>
              <a:t> [Madhyastha et al. 2006], </a:t>
            </a:r>
            <a:r>
              <a:rPr lang="en-US" dirty="0" err="1" smtClean="0"/>
              <a:t>iPlane</a:t>
            </a:r>
            <a:r>
              <a:rPr lang="en-US" dirty="0" smtClean="0"/>
              <a:t> </a:t>
            </a:r>
            <a:r>
              <a:rPr lang="en-US" dirty="0" err="1" smtClean="0"/>
              <a:t>Nano</a:t>
            </a:r>
            <a:r>
              <a:rPr lang="en-US" dirty="0" smtClean="0"/>
              <a:t> [Madhyastha et al. 2009]</a:t>
            </a:r>
          </a:p>
          <a:p>
            <a:r>
              <a:rPr lang="en-US" dirty="0" smtClean="0"/>
              <a:t>Large-scale evaluation:  </a:t>
            </a:r>
            <a:r>
              <a:rPr lang="en-US" dirty="0" err="1" smtClean="0"/>
              <a:t>Pyxida</a:t>
            </a:r>
            <a:r>
              <a:rPr lang="en-US" dirty="0" smtClean="0"/>
              <a:t> [Ledlie et al. 2007]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SIGCOMM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Latency prediction is important in game matchmaking and other P2P systems</a:t>
            </a:r>
          </a:p>
          <a:p>
            <a:r>
              <a:rPr lang="en-US" dirty="0" smtClean="0"/>
              <a:t>Network coordinates and </a:t>
            </a:r>
            <a:r>
              <a:rPr lang="en-US" dirty="0" err="1" smtClean="0"/>
              <a:t>geolocation</a:t>
            </a:r>
            <a:r>
              <a:rPr lang="en-US" dirty="0" smtClean="0"/>
              <a:t> have disadvantages allayed by combining them</a:t>
            </a:r>
          </a:p>
          <a:p>
            <a:pPr lvl="1"/>
            <a:r>
              <a:rPr lang="en-US" dirty="0" smtClean="0"/>
              <a:t>Geographic bootstrapping</a:t>
            </a:r>
          </a:p>
          <a:p>
            <a:r>
              <a:rPr lang="en-US" dirty="0" smtClean="0"/>
              <a:t>A large, widespread real-system trace shows:</a:t>
            </a:r>
          </a:p>
          <a:p>
            <a:pPr lvl="1"/>
            <a:r>
              <a:rPr lang="en-US" dirty="0" err="1" smtClean="0"/>
              <a:t>Htrae</a:t>
            </a:r>
            <a:r>
              <a:rPr lang="en-US" dirty="0" smtClean="0"/>
              <a:t> outperforms state-of-the-art systems</a:t>
            </a:r>
          </a:p>
          <a:p>
            <a:pPr lvl="1"/>
            <a:r>
              <a:rPr lang="en-US" dirty="0" smtClean="0"/>
              <a:t>Symmetric updates, AS corrections, and TIV avoidance improve performance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SIGCOMM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7"/>
          <p:cNvGrpSpPr/>
          <p:nvPr/>
        </p:nvGrpSpPr>
        <p:grpSpPr>
          <a:xfrm>
            <a:off x="762000" y="1905000"/>
            <a:ext cx="3621593" cy="2998836"/>
            <a:chOff x="2971800" y="3276600"/>
            <a:chExt cx="3621593" cy="2998836"/>
          </a:xfrm>
        </p:grpSpPr>
        <p:pic>
          <p:nvPicPr>
            <p:cNvPr id="81" name="Picture 2" descr="C:\Documents and Settings\lorch\Local Settings\Temporary Internet Files\Content.IE5\4M6JHMME\MCj0438059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71800" y="3276600"/>
              <a:ext cx="2998836" cy="2998836"/>
            </a:xfrm>
            <a:prstGeom prst="rect">
              <a:avLst/>
            </a:prstGeom>
            <a:noFill/>
          </p:spPr>
        </p:pic>
        <p:sp>
          <p:nvSpPr>
            <p:cNvPr id="83" name="Oval 82"/>
            <p:cNvSpPr/>
            <p:nvPr/>
          </p:nvSpPr>
          <p:spPr>
            <a:xfrm>
              <a:off x="4124848" y="4602144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5380056" y="5400152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Arc 85"/>
            <p:cNvSpPr/>
            <p:nvPr/>
          </p:nvSpPr>
          <p:spPr>
            <a:xfrm rot="10800000">
              <a:off x="4154993" y="3906296"/>
              <a:ext cx="2438400" cy="1524000"/>
            </a:xfrm>
            <a:prstGeom prst="arc">
              <a:avLst>
                <a:gd name="adj1" fmla="val 16162487"/>
                <a:gd name="adj2" fmla="val 0"/>
              </a:avLst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approaches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95500" y="6340475"/>
            <a:ext cx="4953000" cy="365125"/>
          </a:xfrm>
        </p:spPr>
        <p:txBody>
          <a:bodyPr/>
          <a:lstStyle/>
          <a:p>
            <a:r>
              <a:rPr lang="en-US" dirty="0" smtClean="0"/>
              <a:t>SIGCOMM 2009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76400" y="1295400"/>
            <a:ext cx="1320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Geolocation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55661" y="1265366"/>
            <a:ext cx="2850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Network coordinate systems</a:t>
            </a:r>
            <a:endParaRPr lang="en-US" dirty="0"/>
          </a:p>
        </p:txBody>
      </p:sp>
      <p:grpSp>
        <p:nvGrpSpPr>
          <p:cNvPr id="5" name="Group 35"/>
          <p:cNvGrpSpPr/>
          <p:nvPr/>
        </p:nvGrpSpPr>
        <p:grpSpPr>
          <a:xfrm>
            <a:off x="5410200" y="1905000"/>
            <a:ext cx="2743200" cy="2971800"/>
            <a:chOff x="5791200" y="2133600"/>
            <a:chExt cx="2743200" cy="2971800"/>
          </a:xfrm>
        </p:grpSpPr>
        <p:cxnSp>
          <p:nvCxnSpPr>
            <p:cNvPr id="12" name="Straight Arrow Connector 11"/>
            <p:cNvCxnSpPr/>
            <p:nvPr/>
          </p:nvCxnSpPr>
          <p:spPr>
            <a:xfrm rot="5400000" flipH="1" flipV="1">
              <a:off x="5944394" y="2971006"/>
              <a:ext cx="1676400" cy="1588"/>
            </a:xfrm>
            <a:prstGeom prst="straightConnector1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6781800" y="3810000"/>
              <a:ext cx="1752600" cy="1588"/>
            </a:xfrm>
            <a:prstGeom prst="straightConnector1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5400000">
              <a:off x="5638800" y="3962400"/>
              <a:ext cx="1295400" cy="990600"/>
            </a:xfrm>
            <a:prstGeom prst="straightConnector1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Oval 17"/>
          <p:cNvSpPr/>
          <p:nvPr/>
        </p:nvSpPr>
        <p:spPr>
          <a:xfrm>
            <a:off x="7086600" y="3962400"/>
            <a:ext cx="76200" cy="76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543800" y="2438400"/>
            <a:ext cx="76200" cy="76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36"/>
          <p:cNvGrpSpPr/>
          <p:nvPr/>
        </p:nvGrpSpPr>
        <p:grpSpPr>
          <a:xfrm>
            <a:off x="6096000" y="2895600"/>
            <a:ext cx="1600200" cy="1752600"/>
            <a:chOff x="6400800" y="3048000"/>
            <a:chExt cx="1600200" cy="1752600"/>
          </a:xfrm>
        </p:grpSpPr>
        <p:sp>
          <p:nvSpPr>
            <p:cNvPr id="19" name="Oval 18"/>
            <p:cNvSpPr/>
            <p:nvPr/>
          </p:nvSpPr>
          <p:spPr>
            <a:xfrm>
              <a:off x="7543800" y="30480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7696200" y="35814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772400" y="4267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934200" y="44196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7162800" y="35814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467600" y="45720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7848600" y="44958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7924800" y="39624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6400800" y="47244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5" name="TextBox 124"/>
          <p:cNvSpPr txBox="1"/>
          <p:nvPr/>
        </p:nvSpPr>
        <p:spPr>
          <a:xfrm>
            <a:off x="5944818" y="5797034"/>
            <a:ext cx="2560957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dirty="0" smtClean="0"/>
              <a:t>network-aware, adaptive</a:t>
            </a:r>
            <a:endParaRPr lang="en-US" dirty="0"/>
          </a:p>
        </p:txBody>
      </p:sp>
      <p:sp>
        <p:nvSpPr>
          <p:cNvPr id="126" name="TextBox 125"/>
          <p:cNvSpPr txBox="1"/>
          <p:nvPr/>
        </p:nvSpPr>
        <p:spPr>
          <a:xfrm>
            <a:off x="1063934" y="5797034"/>
            <a:ext cx="210711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dirty="0" smtClean="0"/>
              <a:t>accurate, immediate</a:t>
            </a:r>
            <a:endParaRPr lang="en-US" dirty="0"/>
          </a:p>
        </p:txBody>
      </p:sp>
      <p:pic>
        <p:nvPicPr>
          <p:cNvPr id="8197" name="Picture 5" descr="C:\Documents and Settings\lorch\Local Settings\Temporary Internet Files\Content.IE5\0I0L3EDR\MPj0402507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1905000"/>
            <a:ext cx="3510643" cy="2286000"/>
          </a:xfrm>
          <a:prstGeom prst="rect">
            <a:avLst/>
          </a:prstGeom>
          <a:noFill/>
        </p:spPr>
      </p:pic>
      <p:pic>
        <p:nvPicPr>
          <p:cNvPr id="8201" name="Picture 9" descr="http://visualrecipes.com/files/recipe-images/180_imag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1905000"/>
            <a:ext cx="3200400" cy="2278684"/>
          </a:xfrm>
          <a:prstGeom prst="rect">
            <a:avLst/>
          </a:prstGeom>
          <a:noFill/>
        </p:spPr>
      </p:pic>
      <p:pic>
        <p:nvPicPr>
          <p:cNvPr id="8203" name="Picture 11" descr="http://www.mentalfloss.com/wp-content/uploads/2008/05/peanut-butt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1981200"/>
            <a:ext cx="3200400" cy="2123699"/>
          </a:xfrm>
          <a:prstGeom prst="rect">
            <a:avLst/>
          </a:prstGeom>
          <a:noFill/>
        </p:spPr>
      </p:pic>
      <p:sp>
        <p:nvSpPr>
          <p:cNvPr id="132" name="TextBox 131"/>
          <p:cNvSpPr txBox="1"/>
          <p:nvPr/>
        </p:nvSpPr>
        <p:spPr>
          <a:xfrm>
            <a:off x="2459455" y="5797034"/>
            <a:ext cx="4566763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dirty="0" smtClean="0"/>
              <a:t>accurate, immediate, network-aware, adaptive</a:t>
            </a:r>
            <a:endParaRPr lang="en-US" dirty="0"/>
          </a:p>
        </p:txBody>
      </p:sp>
      <p:sp>
        <p:nvSpPr>
          <p:cNvPr id="70" name="Title 1"/>
          <p:cNvSpPr txBox="1">
            <a:spLocks/>
          </p:cNvSpPr>
          <p:nvPr/>
        </p:nvSpPr>
        <p:spPr>
          <a:xfrm>
            <a:off x="6096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Htrae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9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1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8.95212E-7 L 0.1934 0.0048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0" y="20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8.95212E-7 L -0.1901 0.0048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0" y="2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2834E-6 L 0.24167 -0.0890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0" y="-450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125E-6 L -0.26077 -0.0890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0" y="-450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1"/>
      <p:bldP spid="6" grpId="2"/>
      <p:bldP spid="10" grpId="1"/>
      <p:bldP spid="10" grpId="2"/>
      <p:bldP spid="18" grpId="2" animBg="1"/>
      <p:bldP spid="23" grpId="1" animBg="1"/>
      <p:bldP spid="125" grpId="1"/>
      <p:bldP spid="125" grpId="2"/>
      <p:bldP spid="126" grpId="1"/>
      <p:bldP spid="126" grpId="2"/>
      <p:bldP spid="132" grpId="0"/>
      <p:bldP spid="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2" descr="http://microsoft.blognewschannel.com/wp-content/uploads/2007/08/hp-mediasmart-home-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600200"/>
            <a:ext cx="1143000" cy="1143000"/>
          </a:xfrm>
          <a:prstGeom prst="rect">
            <a:avLst/>
          </a:prstGeom>
          <a:noFill/>
        </p:spPr>
      </p:pic>
      <p:pic>
        <p:nvPicPr>
          <p:cNvPr id="79" name="Picture 2" descr="http://microsoft.blognewschannel.com/wp-content/uploads/2007/08/hp-mediasmart-home-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962400"/>
            <a:ext cx="1143000" cy="1143000"/>
          </a:xfrm>
          <a:prstGeom prst="rect">
            <a:avLst/>
          </a:prstGeom>
          <a:noFill/>
        </p:spPr>
      </p:pic>
      <p:pic>
        <p:nvPicPr>
          <p:cNvPr id="80" name="Picture 2" descr="http://microsoft.blognewschannel.com/wp-content/uploads/2007/08/hp-mediasmart-home-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648200"/>
            <a:ext cx="1143000" cy="1143000"/>
          </a:xfrm>
          <a:prstGeom prst="rect">
            <a:avLst/>
          </a:prstGeom>
          <a:noFill/>
        </p:spPr>
      </p:pic>
      <p:pic>
        <p:nvPicPr>
          <p:cNvPr id="26626" name="Picture 2" descr="http://microsoft.blognewschannel.com/wp-content/uploads/2007/08/hp-mediasmart-home-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905000"/>
            <a:ext cx="1143000" cy="1143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applications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SIGCOMM 2009</a:t>
            </a:r>
            <a:endParaRPr lang="en-US" dirty="0"/>
          </a:p>
        </p:txBody>
      </p:sp>
      <p:sp>
        <p:nvSpPr>
          <p:cNvPr id="1027" name="Cloud"/>
          <p:cNvSpPr>
            <a:spLocks noChangeAspect="1" noEditPoints="1" noChangeArrowheads="1"/>
          </p:cNvSpPr>
          <p:nvPr/>
        </p:nvSpPr>
        <p:spPr bwMode="auto">
          <a:xfrm>
            <a:off x="3048000" y="2705578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5" name="Picture 2" descr="C:\Program Files\Microsoft Office\MEDIA\CAGCAT10\j0285750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3352800"/>
            <a:ext cx="1115964" cy="685800"/>
          </a:xfrm>
          <a:prstGeom prst="rect">
            <a:avLst/>
          </a:prstGeom>
          <a:noFill/>
        </p:spPr>
      </p:pic>
      <p:sp>
        <p:nvSpPr>
          <p:cNvPr id="82" name="Freeform 81"/>
          <p:cNvSpPr/>
          <p:nvPr/>
        </p:nvSpPr>
        <p:spPr>
          <a:xfrm>
            <a:off x="2743200" y="2602523"/>
            <a:ext cx="1029956" cy="1145512"/>
          </a:xfrm>
          <a:custGeom>
            <a:avLst/>
            <a:gdLst>
              <a:gd name="connsiteX0" fmla="*/ 0 w 1029956"/>
              <a:gd name="connsiteY0" fmla="*/ 1145512 h 1145512"/>
              <a:gd name="connsiteX1" fmla="*/ 864158 w 1029956"/>
              <a:gd name="connsiteY1" fmla="*/ 934497 h 1145512"/>
              <a:gd name="connsiteX2" fmla="*/ 994787 w 1029956"/>
              <a:gd name="connsiteY2" fmla="*/ 0 h 114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9956" h="1145512">
                <a:moveTo>
                  <a:pt x="0" y="1145512"/>
                </a:moveTo>
                <a:cubicBezTo>
                  <a:pt x="349180" y="1135464"/>
                  <a:pt x="698360" y="1125416"/>
                  <a:pt x="864158" y="934497"/>
                </a:cubicBezTo>
                <a:cubicBezTo>
                  <a:pt x="1029956" y="743578"/>
                  <a:pt x="1012371" y="371789"/>
                  <a:pt x="994787" y="0"/>
                </a:cubicBezTo>
              </a:path>
            </a:pathLst>
          </a:cu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applications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SIGCOMM 2009</a:t>
            </a:r>
            <a:endParaRPr lang="en-US" dirty="0"/>
          </a:p>
        </p:txBody>
      </p:sp>
      <p:sp>
        <p:nvSpPr>
          <p:cNvPr id="1027" name="Cloud"/>
          <p:cNvSpPr>
            <a:spLocks noChangeAspect="1" noEditPoints="1" noChangeArrowheads="1"/>
          </p:cNvSpPr>
          <p:nvPr/>
        </p:nvSpPr>
        <p:spPr bwMode="auto">
          <a:xfrm>
            <a:off x="3048000" y="2705578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5" name="Picture 2" descr="C:\Program Files\Microsoft Office\MEDIA\CAGCAT10\j028575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514600"/>
            <a:ext cx="1115964" cy="685800"/>
          </a:xfrm>
          <a:prstGeom prst="rect">
            <a:avLst/>
          </a:prstGeom>
          <a:noFill/>
        </p:spPr>
      </p:pic>
      <p:pic>
        <p:nvPicPr>
          <p:cNvPr id="10" name="Picture 2" descr="C:\Program Files\Microsoft Office\MEDIA\CAGCAT10\j028575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419600"/>
            <a:ext cx="1115964" cy="685800"/>
          </a:xfrm>
          <a:prstGeom prst="rect">
            <a:avLst/>
          </a:prstGeom>
          <a:noFill/>
        </p:spPr>
      </p:pic>
      <p:pic>
        <p:nvPicPr>
          <p:cNvPr id="27650" name="Picture 2" descr="C:\Documents and Settings\lorch\Local Settings\Temporary Internet Files\Content.IE5\ENGZKMPK\MPj0438367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4419600"/>
            <a:ext cx="726338" cy="486301"/>
          </a:xfrm>
          <a:prstGeom prst="rect">
            <a:avLst/>
          </a:prstGeom>
          <a:noFill/>
        </p:spPr>
      </p:pic>
      <p:pic>
        <p:nvPicPr>
          <p:cNvPr id="13" name="Picture 2" descr="C:\Program Files\Microsoft Office\MEDIA\CAGCAT10\j028575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057400"/>
            <a:ext cx="1115964" cy="685800"/>
          </a:xfrm>
          <a:prstGeom prst="rect">
            <a:avLst/>
          </a:prstGeom>
          <a:noFill/>
        </p:spPr>
      </p:pic>
      <p:pic>
        <p:nvPicPr>
          <p:cNvPr id="14" name="Picture 2" descr="C:\Program Files\Microsoft Office\MEDIA\CAGCAT10\j028575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057400"/>
            <a:ext cx="1115964" cy="685800"/>
          </a:xfrm>
          <a:prstGeom prst="rect">
            <a:avLst/>
          </a:prstGeom>
          <a:noFill/>
        </p:spPr>
      </p:pic>
      <p:pic>
        <p:nvPicPr>
          <p:cNvPr id="15" name="Picture 2" descr="C:\Program Files\Microsoft Office\MEDIA\CAGCAT10\j028575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4648200"/>
            <a:ext cx="1115964" cy="685800"/>
          </a:xfrm>
          <a:prstGeom prst="rect">
            <a:avLst/>
          </a:prstGeom>
          <a:noFill/>
        </p:spPr>
      </p:pic>
      <p:pic>
        <p:nvPicPr>
          <p:cNvPr id="27652" name="Picture 4" descr="C:\Documents and Settings\lorch\Local Settings\Temporary Internet Files\Content.IE5\ENGZKMPK\MPj043078100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2743200"/>
            <a:ext cx="575964" cy="761999"/>
          </a:xfrm>
          <a:prstGeom prst="rect">
            <a:avLst/>
          </a:prstGeom>
          <a:noFill/>
        </p:spPr>
      </p:pic>
      <p:sp>
        <p:nvSpPr>
          <p:cNvPr id="19" name="Freeform 18"/>
          <p:cNvSpPr/>
          <p:nvPr/>
        </p:nvSpPr>
        <p:spPr>
          <a:xfrm>
            <a:off x="3396343" y="2681235"/>
            <a:ext cx="2552281" cy="1780233"/>
          </a:xfrm>
          <a:custGeom>
            <a:avLst/>
            <a:gdLst>
              <a:gd name="connsiteX0" fmla="*/ 0 w 2552281"/>
              <a:gd name="connsiteY0" fmla="*/ 1780233 h 1780233"/>
              <a:gd name="connsiteX1" fmla="*/ 321547 w 2552281"/>
              <a:gd name="connsiteY1" fmla="*/ 1398396 h 1780233"/>
              <a:gd name="connsiteX2" fmla="*/ 442127 w 2552281"/>
              <a:gd name="connsiteY2" fmla="*/ 805543 h 1780233"/>
              <a:gd name="connsiteX3" fmla="*/ 713433 w 2552281"/>
              <a:gd name="connsiteY3" fmla="*/ 31820 h 1780233"/>
              <a:gd name="connsiteX4" fmla="*/ 1346479 w 2552281"/>
              <a:gd name="connsiteY4" fmla="*/ 614624 h 1780233"/>
              <a:gd name="connsiteX5" fmla="*/ 2552281 w 2552281"/>
              <a:gd name="connsiteY5" fmla="*/ 574431 h 1780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52281" h="1780233">
                <a:moveTo>
                  <a:pt x="0" y="1780233"/>
                </a:moveTo>
                <a:cubicBezTo>
                  <a:pt x="123929" y="1670538"/>
                  <a:pt x="247859" y="1560844"/>
                  <a:pt x="321547" y="1398396"/>
                </a:cubicBezTo>
                <a:cubicBezTo>
                  <a:pt x="395235" y="1235948"/>
                  <a:pt x="376813" y="1033306"/>
                  <a:pt x="442127" y="805543"/>
                </a:cubicBezTo>
                <a:cubicBezTo>
                  <a:pt x="507441" y="577780"/>
                  <a:pt x="562708" y="63640"/>
                  <a:pt x="713433" y="31820"/>
                </a:cubicBezTo>
                <a:cubicBezTo>
                  <a:pt x="864158" y="0"/>
                  <a:pt x="1040004" y="524189"/>
                  <a:pt x="1346479" y="614624"/>
                </a:cubicBezTo>
                <a:cubicBezTo>
                  <a:pt x="1652954" y="705059"/>
                  <a:pt x="2102617" y="639745"/>
                  <a:pt x="2552281" y="574431"/>
                </a:cubicBezTo>
              </a:path>
            </a:pathLst>
          </a:cu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applications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SIGCOMM 2009</a:t>
            </a:r>
            <a:endParaRPr lang="en-US" dirty="0"/>
          </a:p>
        </p:txBody>
      </p:sp>
      <p:sp>
        <p:nvSpPr>
          <p:cNvPr id="1027" name="Cloud"/>
          <p:cNvSpPr>
            <a:spLocks noChangeAspect="1" noEditPoints="1" noChangeArrowheads="1"/>
          </p:cNvSpPr>
          <p:nvPr/>
        </p:nvSpPr>
        <p:spPr bwMode="auto">
          <a:xfrm>
            <a:off x="3048000" y="2705578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5" name="Picture 2" descr="C:\Program Files\Microsoft Office\MEDIA\CAGCAT10\j028575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895600"/>
            <a:ext cx="1115964" cy="685800"/>
          </a:xfrm>
          <a:prstGeom prst="rect">
            <a:avLst/>
          </a:prstGeom>
          <a:noFill/>
        </p:spPr>
      </p:pic>
      <p:pic>
        <p:nvPicPr>
          <p:cNvPr id="10" name="Picture 2" descr="C:\Program Files\Microsoft Office\MEDIA\CAGCAT10\j028575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286000"/>
            <a:ext cx="1115964" cy="685800"/>
          </a:xfrm>
          <a:prstGeom prst="rect">
            <a:avLst/>
          </a:prstGeom>
          <a:noFill/>
        </p:spPr>
      </p:pic>
      <p:pic>
        <p:nvPicPr>
          <p:cNvPr id="13" name="Picture 2" descr="C:\Program Files\Microsoft Office\MEDIA\CAGCAT10\j028575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981200"/>
            <a:ext cx="1115964" cy="685800"/>
          </a:xfrm>
          <a:prstGeom prst="rect">
            <a:avLst/>
          </a:prstGeom>
          <a:noFill/>
        </p:spPr>
      </p:pic>
      <p:pic>
        <p:nvPicPr>
          <p:cNvPr id="14" name="Picture 2" descr="C:\Program Files\Microsoft Office\MEDIA\CAGCAT10\j028575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676400"/>
            <a:ext cx="1115964" cy="685800"/>
          </a:xfrm>
          <a:prstGeom prst="rect">
            <a:avLst/>
          </a:prstGeom>
          <a:noFill/>
        </p:spPr>
      </p:pic>
      <p:pic>
        <p:nvPicPr>
          <p:cNvPr id="15" name="Picture 2" descr="C:\Program Files\Microsoft Office\MEDIA\CAGCAT10\j028575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581400"/>
            <a:ext cx="1115964" cy="685800"/>
          </a:xfrm>
          <a:prstGeom prst="rect">
            <a:avLst/>
          </a:prstGeom>
          <a:noFill/>
        </p:spPr>
      </p:pic>
      <p:sp>
        <p:nvSpPr>
          <p:cNvPr id="16" name="Oval 15"/>
          <p:cNvSpPr/>
          <p:nvPr/>
        </p:nvSpPr>
        <p:spPr>
          <a:xfrm>
            <a:off x="2438400" y="1981200"/>
            <a:ext cx="4191000" cy="3886200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 descr="C:\Program Files\Microsoft Office\MEDIA\CAGCAT10\j028575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648200"/>
            <a:ext cx="1115964" cy="685800"/>
          </a:xfrm>
          <a:prstGeom prst="rect">
            <a:avLst/>
          </a:prstGeom>
          <a:noFill/>
        </p:spPr>
      </p:pic>
      <p:pic>
        <p:nvPicPr>
          <p:cNvPr id="18" name="Picture 2" descr="C:\Program Files\Microsoft Office\MEDIA\CAGCAT10\j028575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5334000"/>
            <a:ext cx="1115964" cy="685800"/>
          </a:xfrm>
          <a:prstGeom prst="rect">
            <a:avLst/>
          </a:prstGeom>
          <a:noFill/>
        </p:spPr>
      </p:pic>
      <p:pic>
        <p:nvPicPr>
          <p:cNvPr id="20" name="Picture 2" descr="C:\Program Files\Microsoft Office\MEDIA\CAGCAT10\j028575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5257800"/>
            <a:ext cx="1115964" cy="685800"/>
          </a:xfrm>
          <a:prstGeom prst="rect">
            <a:avLst/>
          </a:prstGeom>
          <a:noFill/>
        </p:spPr>
      </p:pic>
      <p:pic>
        <p:nvPicPr>
          <p:cNvPr id="21" name="Picture 2" descr="C:\Program Files\Microsoft Office\MEDIA\CAGCAT10\j028575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4267200"/>
            <a:ext cx="1115964" cy="685800"/>
          </a:xfrm>
          <a:prstGeom prst="rect">
            <a:avLst/>
          </a:prstGeom>
          <a:noFill/>
        </p:spPr>
      </p:pic>
      <p:sp>
        <p:nvSpPr>
          <p:cNvPr id="22" name="Freeform 21"/>
          <p:cNvSpPr/>
          <p:nvPr/>
        </p:nvSpPr>
        <p:spPr>
          <a:xfrm>
            <a:off x="3446585" y="2582426"/>
            <a:ext cx="1698171" cy="2803490"/>
          </a:xfrm>
          <a:custGeom>
            <a:avLst/>
            <a:gdLst>
              <a:gd name="connsiteX0" fmla="*/ 1698171 w 1698171"/>
              <a:gd name="connsiteY0" fmla="*/ 2803490 h 2803490"/>
              <a:gd name="connsiteX1" fmla="*/ 341644 w 1698171"/>
              <a:gd name="connsiteY1" fmla="*/ 1487156 h 2803490"/>
              <a:gd name="connsiteX2" fmla="*/ 0 w 1698171"/>
              <a:gd name="connsiteY2" fmla="*/ 0 h 2803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8171" h="2803490">
                <a:moveTo>
                  <a:pt x="1698171" y="2803490"/>
                </a:moveTo>
                <a:cubicBezTo>
                  <a:pt x="1161421" y="2378947"/>
                  <a:pt x="624672" y="1954404"/>
                  <a:pt x="341644" y="1487156"/>
                </a:cubicBezTo>
                <a:cubicBezTo>
                  <a:pt x="58616" y="1019908"/>
                  <a:pt x="29308" y="509954"/>
                  <a:pt x="0" y="0"/>
                </a:cubicBezTo>
              </a:path>
            </a:pathLst>
          </a:cu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Overview</a:t>
            </a:r>
          </a:p>
          <a:p>
            <a:r>
              <a:rPr lang="en-US" dirty="0" smtClean="0"/>
              <a:t>Background</a:t>
            </a:r>
          </a:p>
          <a:p>
            <a:r>
              <a:rPr lang="en-US" dirty="0" smtClean="0"/>
              <a:t>Design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Related work</a:t>
            </a:r>
          </a:p>
          <a:p>
            <a:r>
              <a:rPr lang="en-US" dirty="0" smtClean="0"/>
              <a:t>Concluding remarks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SIGCOMM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26624</TotalTime>
  <Words>1128</Words>
  <Application>Microsoft Office PowerPoint</Application>
  <PresentationFormat>On-screen Show (4:3)</PresentationFormat>
  <Paragraphs>326</Paragraphs>
  <Slides>41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Arial</vt:lpstr>
      <vt:lpstr>Calibri</vt:lpstr>
      <vt:lpstr>Office Theme</vt:lpstr>
      <vt:lpstr>Matchmaking for Online Games and Other Latency-Sensitive P2P Systems</vt:lpstr>
      <vt:lpstr>Game matchmaking</vt:lpstr>
      <vt:lpstr>Latency prediction</vt:lpstr>
      <vt:lpstr>Extensive matchmaking trace</vt:lpstr>
      <vt:lpstr>Current approaches</vt:lpstr>
      <vt:lpstr>Other applications</vt:lpstr>
      <vt:lpstr>Other applications</vt:lpstr>
      <vt:lpstr>Other applications</vt:lpstr>
      <vt:lpstr>Outline</vt:lpstr>
      <vt:lpstr>Outline</vt:lpstr>
      <vt:lpstr>Geolocation</vt:lpstr>
      <vt:lpstr>Network coordinate systems:  Vivaldi</vt:lpstr>
      <vt:lpstr>Vivaldi</vt:lpstr>
      <vt:lpstr>Outline</vt:lpstr>
      <vt:lpstr>Design</vt:lpstr>
      <vt:lpstr>Weaknesses of current approaches</vt:lpstr>
      <vt:lpstr>PowerPoint Presentation</vt:lpstr>
      <vt:lpstr>PowerPoint Presentation</vt:lpstr>
      <vt:lpstr>Autonomous system corrections</vt:lpstr>
      <vt:lpstr>Symmetric updates</vt:lpstr>
      <vt:lpstr>Outline</vt:lpstr>
      <vt:lpstr>Methodology:  trace replay</vt:lpstr>
      <vt:lpstr>Methodology:  trace replay</vt:lpstr>
      <vt:lpstr>Evaluation, part 1: How far off are latency predictions?</vt:lpstr>
      <vt:lpstr>Absolute error</vt:lpstr>
      <vt:lpstr>Waiting for information</vt:lpstr>
      <vt:lpstr>Evaluation, part 2: How effective are predictors at finding the best server for a client?</vt:lpstr>
      <vt:lpstr>Best-server error</vt:lpstr>
      <vt:lpstr>Best-server error</vt:lpstr>
      <vt:lpstr>Comparison to deployed systems</vt:lpstr>
      <vt:lpstr>Comparison to deployed systems</vt:lpstr>
      <vt:lpstr>Comparison to deployed systems</vt:lpstr>
      <vt:lpstr>Comparison to deployed systems</vt:lpstr>
      <vt:lpstr>Evaluation, part 3: How effective are predictors at client-server game matchmaking?</vt:lpstr>
      <vt:lpstr>Limited probing</vt:lpstr>
      <vt:lpstr>Limited probing</vt:lpstr>
      <vt:lpstr>Limited probing</vt:lpstr>
      <vt:lpstr>Deployment</vt:lpstr>
      <vt:lpstr>Outline</vt:lpstr>
      <vt:lpstr>Related work</vt:lpstr>
      <vt:lpstr>Concluding remarks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Bach:  A Network Coordinate System that Harnesses the Internet’s Topology</dc:title>
  <dc:creator>Jay Lorch</dc:creator>
  <cp:lastModifiedBy>Jay Lorch</cp:lastModifiedBy>
  <cp:revision>649</cp:revision>
  <dcterms:created xsi:type="dcterms:W3CDTF">2008-10-30T21:47:27Z</dcterms:created>
  <dcterms:modified xsi:type="dcterms:W3CDTF">2016-04-27T01:27:04Z</dcterms:modified>
</cp:coreProperties>
</file>